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77" r:id="rId3"/>
    <p:sldId id="278" r:id="rId4"/>
    <p:sldId id="287" r:id="rId5"/>
    <p:sldId id="259" r:id="rId6"/>
    <p:sldId id="279" r:id="rId7"/>
    <p:sldId id="288" r:id="rId8"/>
    <p:sldId id="280" r:id="rId9"/>
    <p:sldId id="263" r:id="rId10"/>
    <p:sldId id="264" r:id="rId11"/>
    <p:sldId id="281" r:id="rId12"/>
    <p:sldId id="282" r:id="rId13"/>
    <p:sldId id="283" r:id="rId14"/>
    <p:sldId id="293" r:id="rId15"/>
    <p:sldId id="290" r:id="rId16"/>
    <p:sldId id="291" r:id="rId17"/>
    <p:sldId id="292" r:id="rId18"/>
    <p:sldId id="289" r:id="rId19"/>
    <p:sldId id="268" r:id="rId20"/>
    <p:sldId id="262" r:id="rId21"/>
    <p:sldId id="284" r:id="rId22"/>
    <p:sldId id="294" r:id="rId23"/>
    <p:sldId id="295" r:id="rId24"/>
    <p:sldId id="265"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0019"/>
    <a:srgbClr val="00A04C"/>
    <a:srgbClr val="00334A"/>
    <a:srgbClr val="00A0B0"/>
    <a:srgbClr val="530019"/>
    <a:srgbClr val="8C0502"/>
    <a:srgbClr val="0B7D70"/>
    <a:srgbClr val="609690"/>
    <a:srgbClr val="76B8B0"/>
    <a:srgbClr val="19E0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23FEB-BE1B-48A1-9A1C-736C2DC63F66}" v="688" dt="2025-07-28T13:32:34.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017" autoAdjust="0"/>
  </p:normalViewPr>
  <p:slideViewPr>
    <p:cSldViewPr snapToGrid="0">
      <p:cViewPr varScale="1">
        <p:scale>
          <a:sx n="50" d="100"/>
          <a:sy n="50" d="100"/>
        </p:scale>
        <p:origin x="1906" y="43"/>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AJ" userId="6e839bef46d17590" providerId="LiveId" clId="{84E877D8-7195-4CCC-8827-5E4260366895}"/>
    <pc:docChg chg="undo custSel addSld delSld modSld sldOrd">
      <pc:chgData name="Aaron AJ" userId="6e839bef46d17590" providerId="LiveId" clId="{84E877D8-7195-4CCC-8827-5E4260366895}" dt="2024-12-23T21:50:42.224" v="2431"/>
      <pc:docMkLst>
        <pc:docMk/>
      </pc:docMkLst>
      <pc:sldChg chg="addSp delSp modSp mod setBg modNotesTx">
        <pc:chgData name="Aaron AJ" userId="6e839bef46d17590" providerId="LiveId" clId="{84E877D8-7195-4CCC-8827-5E4260366895}" dt="2024-12-22T20:44:30.868" v="2186" actId="20577"/>
        <pc:sldMkLst>
          <pc:docMk/>
          <pc:sldMk cId="109857222" sldId="256"/>
        </pc:sldMkLst>
      </pc:sldChg>
      <pc:sldChg chg="addSp delSp modSp mod setBg modNotes modNotesTx">
        <pc:chgData name="Aaron AJ" userId="6e839bef46d17590" providerId="LiveId" clId="{84E877D8-7195-4CCC-8827-5E4260366895}" dt="2024-12-22T20:44:37.359" v="2189" actId="20577"/>
        <pc:sldMkLst>
          <pc:docMk/>
          <pc:sldMk cId="1524534723" sldId="259"/>
        </pc:sldMkLst>
      </pc:sldChg>
      <pc:sldChg chg="addSp delSp modSp mod setBg modNotesTx">
        <pc:chgData name="Aaron AJ" userId="6e839bef46d17590" providerId="LiveId" clId="{84E877D8-7195-4CCC-8827-5E4260366895}" dt="2024-12-22T20:54:40.102" v="2391" actId="27636"/>
        <pc:sldMkLst>
          <pc:docMk/>
          <pc:sldMk cId="3194876550" sldId="262"/>
        </pc:sldMkLst>
      </pc:sldChg>
      <pc:sldChg chg="addSp delSp modSp mod ord setBg modNotes modNotesTx">
        <pc:chgData name="Aaron AJ" userId="6e839bef46d17590" providerId="LiveId" clId="{84E877D8-7195-4CCC-8827-5E4260366895}" dt="2024-12-22T20:52:09.134" v="2284" actId="1076"/>
        <pc:sldMkLst>
          <pc:docMk/>
          <pc:sldMk cId="1364865005" sldId="263"/>
        </pc:sldMkLst>
      </pc:sldChg>
      <pc:sldChg chg="addSp delSp modSp mod ord setBg delAnim modAnim modNotesTx">
        <pc:chgData name="Aaron AJ" userId="6e839bef46d17590" providerId="LiveId" clId="{84E877D8-7195-4CCC-8827-5E4260366895}" dt="2024-12-22T20:42:45.556" v="2180" actId="1076"/>
        <pc:sldMkLst>
          <pc:docMk/>
          <pc:sldMk cId="3157351421" sldId="264"/>
        </pc:sldMkLst>
      </pc:sldChg>
      <pc:sldChg chg="addSp delSp modSp mod setBg">
        <pc:chgData name="Aaron AJ" userId="6e839bef46d17590" providerId="LiveId" clId="{84E877D8-7195-4CCC-8827-5E4260366895}" dt="2024-12-23T21:49:13.818" v="2424" actId="27636"/>
        <pc:sldMkLst>
          <pc:docMk/>
          <pc:sldMk cId="836241888" sldId="265"/>
        </pc:sldMkLst>
      </pc:sldChg>
      <pc:sldChg chg="modSp del mod modNotes">
        <pc:chgData name="Aaron AJ" userId="6e839bef46d17590" providerId="LiveId" clId="{84E877D8-7195-4CCC-8827-5E4260366895}" dt="2024-12-20T18:05:42.640" v="2014" actId="2696"/>
        <pc:sldMkLst>
          <pc:docMk/>
          <pc:sldMk cId="1524990133" sldId="266"/>
        </pc:sldMkLst>
      </pc:sldChg>
      <pc:sldChg chg="del">
        <pc:chgData name="Aaron AJ" userId="6e839bef46d17590" providerId="LiveId" clId="{84E877D8-7195-4CCC-8827-5E4260366895}" dt="2024-12-20T18:07:55.281" v="2049" actId="47"/>
        <pc:sldMkLst>
          <pc:docMk/>
          <pc:sldMk cId="3998319981" sldId="267"/>
        </pc:sldMkLst>
      </pc:sldChg>
      <pc:sldChg chg="addSp delSp modSp mod ord modAnim modNotesTx">
        <pc:chgData name="Aaron AJ" userId="6e839bef46d17590" providerId="LiveId" clId="{84E877D8-7195-4CCC-8827-5E4260366895}" dt="2024-12-23T21:50:42.224" v="2431"/>
        <pc:sldMkLst>
          <pc:docMk/>
          <pc:sldMk cId="1358750115" sldId="268"/>
        </pc:sldMkLst>
      </pc:sldChg>
      <pc:sldChg chg="del ord">
        <pc:chgData name="Aaron AJ" userId="6e839bef46d17590" providerId="LiveId" clId="{84E877D8-7195-4CCC-8827-5E4260366895}" dt="2024-12-20T17:06:35.960" v="413" actId="47"/>
        <pc:sldMkLst>
          <pc:docMk/>
          <pc:sldMk cId="1303562891" sldId="269"/>
        </pc:sldMkLst>
      </pc:sldChg>
      <pc:sldChg chg="del">
        <pc:chgData name="Aaron AJ" userId="6e839bef46d17590" providerId="LiveId" clId="{84E877D8-7195-4CCC-8827-5E4260366895}" dt="2024-12-20T17:57:05.126" v="1536" actId="2696"/>
        <pc:sldMkLst>
          <pc:docMk/>
          <pc:sldMk cId="891565421" sldId="270"/>
        </pc:sldMkLst>
      </pc:sldChg>
      <pc:sldChg chg="del">
        <pc:chgData name="Aaron AJ" userId="6e839bef46d17590" providerId="LiveId" clId="{84E877D8-7195-4CCC-8827-5E4260366895}" dt="2024-12-20T17:56:34.002" v="1529" actId="2696"/>
        <pc:sldMkLst>
          <pc:docMk/>
          <pc:sldMk cId="1482421290" sldId="271"/>
        </pc:sldMkLst>
      </pc:sldChg>
      <pc:sldChg chg="del">
        <pc:chgData name="Aaron AJ" userId="6e839bef46d17590" providerId="LiveId" clId="{84E877D8-7195-4CCC-8827-5E4260366895}" dt="2024-12-20T17:05:17.720" v="376" actId="2696"/>
        <pc:sldMkLst>
          <pc:docMk/>
          <pc:sldMk cId="1841633093" sldId="272"/>
        </pc:sldMkLst>
      </pc:sldChg>
      <pc:sldChg chg="addSp delSp modSp del mod ord setBg">
        <pc:chgData name="Aaron AJ" userId="6e839bef46d17590" providerId="LiveId" clId="{84E877D8-7195-4CCC-8827-5E4260366895}" dt="2024-12-22T16:36:46.832" v="2066" actId="2696"/>
        <pc:sldMkLst>
          <pc:docMk/>
          <pc:sldMk cId="1917059731" sldId="273"/>
        </pc:sldMkLst>
      </pc:sldChg>
      <pc:sldChg chg="del">
        <pc:chgData name="Aaron AJ" userId="6e839bef46d17590" providerId="LiveId" clId="{84E877D8-7195-4CCC-8827-5E4260366895}" dt="2024-12-20T17:57:09.029" v="1537" actId="2696"/>
        <pc:sldMkLst>
          <pc:docMk/>
          <pc:sldMk cId="225871976" sldId="274"/>
        </pc:sldMkLst>
      </pc:sldChg>
      <pc:sldChg chg="new del">
        <pc:chgData name="Aaron AJ" userId="6e839bef46d17590" providerId="LiveId" clId="{84E877D8-7195-4CCC-8827-5E4260366895}" dt="2024-12-20T16:59:50.177" v="289" actId="47"/>
        <pc:sldMkLst>
          <pc:docMk/>
          <pc:sldMk cId="177634785" sldId="275"/>
        </pc:sldMkLst>
      </pc:sldChg>
      <pc:sldChg chg="addSp delSp modSp add del mod setBg delAnim delDesignElem">
        <pc:chgData name="Aaron AJ" userId="6e839bef46d17590" providerId="LiveId" clId="{84E877D8-7195-4CCC-8827-5E4260366895}" dt="2024-12-20T17:06:35.007" v="412" actId="47"/>
        <pc:sldMkLst>
          <pc:docMk/>
          <pc:sldMk cId="471483717" sldId="276"/>
        </pc:sldMkLst>
      </pc:sldChg>
      <pc:sldChg chg="addSp delSp modSp add mod setBg modNotesTx">
        <pc:chgData name="Aaron AJ" userId="6e839bef46d17590" providerId="LiveId" clId="{84E877D8-7195-4CCC-8827-5E4260366895}" dt="2024-12-22T20:44:32.774" v="2187" actId="20577"/>
        <pc:sldMkLst>
          <pc:docMk/>
          <pc:sldMk cId="4066426529" sldId="277"/>
        </pc:sldMkLst>
      </pc:sldChg>
      <pc:sldChg chg="addSp delSp modSp add mod setBg modNotesTx">
        <pc:chgData name="Aaron AJ" userId="6e839bef46d17590" providerId="LiveId" clId="{84E877D8-7195-4CCC-8827-5E4260366895}" dt="2024-12-22T20:44:34.555" v="2188" actId="20577"/>
        <pc:sldMkLst>
          <pc:docMk/>
          <pc:sldMk cId="2992710339" sldId="278"/>
        </pc:sldMkLst>
      </pc:sldChg>
      <pc:sldChg chg="addSp delSp modSp add mod setBg modNotes modNotesTx">
        <pc:chgData name="Aaron AJ" userId="6e839bef46d17590" providerId="LiveId" clId="{84E877D8-7195-4CCC-8827-5E4260366895}" dt="2024-12-23T21:50:14.013" v="2429" actId="26606"/>
        <pc:sldMkLst>
          <pc:docMk/>
          <pc:sldMk cId="2481605211" sldId="279"/>
        </pc:sldMkLst>
      </pc:sldChg>
      <pc:sldChg chg="addSp delSp modSp add mod ord setBg modNotes modNotesTx">
        <pc:chgData name="Aaron AJ" userId="6e839bef46d17590" providerId="LiveId" clId="{84E877D8-7195-4CCC-8827-5E4260366895}" dt="2024-12-22T20:53:09.756" v="2313" actId="1076"/>
        <pc:sldMkLst>
          <pc:docMk/>
          <pc:sldMk cId="165911787" sldId="280"/>
        </pc:sldMkLst>
      </pc:sldChg>
      <pc:sldChg chg="addSp delSp modSp add mod setBg modAnim modNotes modNotesTx">
        <pc:chgData name="Aaron AJ" userId="6e839bef46d17590" providerId="LiveId" clId="{84E877D8-7195-4CCC-8827-5E4260366895}" dt="2024-12-22T20:53:44.546" v="2336" actId="1076"/>
        <pc:sldMkLst>
          <pc:docMk/>
          <pc:sldMk cId="1438628483" sldId="281"/>
        </pc:sldMkLst>
      </pc:sldChg>
      <pc:sldChg chg="addSp delSp modSp add mod delAnim modAnim modNotes modNotesTx">
        <pc:chgData name="Aaron AJ" userId="6e839bef46d17590" providerId="LiveId" clId="{84E877D8-7195-4CCC-8827-5E4260366895}" dt="2024-12-23T20:07:08.427" v="2422" actId="113"/>
        <pc:sldMkLst>
          <pc:docMk/>
          <pc:sldMk cId="3836839020" sldId="282"/>
        </pc:sldMkLst>
      </pc:sldChg>
      <pc:sldChg chg="addSp delSp modSp add del mod ord">
        <pc:chgData name="Aaron AJ" userId="6e839bef46d17590" providerId="LiveId" clId="{84E877D8-7195-4CCC-8827-5E4260366895}" dt="2024-12-20T17:52:17.887" v="1436" actId="2696"/>
        <pc:sldMkLst>
          <pc:docMk/>
          <pc:sldMk cId="1743906426" sldId="283"/>
        </pc:sldMkLst>
      </pc:sldChg>
      <pc:sldChg chg="addSp delSp modSp add mod ord modNotes">
        <pc:chgData name="Aaron AJ" userId="6e839bef46d17590" providerId="LiveId" clId="{84E877D8-7195-4CCC-8827-5E4260366895}" dt="2024-12-23T03:40:08.452" v="2412" actId="20577"/>
        <pc:sldMkLst>
          <pc:docMk/>
          <pc:sldMk cId="4017720115" sldId="283"/>
        </pc:sldMkLst>
      </pc:sldChg>
      <pc:sldChg chg="addSp delSp modSp add mod ord modAnim">
        <pc:chgData name="Aaron AJ" userId="6e839bef46d17590" providerId="LiveId" clId="{84E877D8-7195-4CCC-8827-5E4260366895}" dt="2024-12-22T20:16:13.613" v="2105" actId="34818"/>
        <pc:sldMkLst>
          <pc:docMk/>
          <pc:sldMk cId="1086497491" sldId="284"/>
        </pc:sldMkLst>
      </pc:sldChg>
      <pc:sldChg chg="modSp add mod">
        <pc:chgData name="Aaron AJ" userId="6e839bef46d17590" providerId="LiveId" clId="{84E877D8-7195-4CCC-8827-5E4260366895}" dt="2024-12-23T21:49:24.432" v="2425"/>
        <pc:sldMkLst>
          <pc:docMk/>
          <pc:sldMk cId="1160975338" sldId="285"/>
        </pc:sldMkLst>
      </pc:sldChg>
      <pc:sldChg chg="addSp delSp modSp add del mod">
        <pc:chgData name="Aaron AJ" userId="6e839bef46d17590" providerId="LiveId" clId="{84E877D8-7195-4CCC-8827-5E4260366895}" dt="2024-12-22T20:46:28.024" v="2206" actId="47"/>
        <pc:sldMkLst>
          <pc:docMk/>
          <pc:sldMk cId="2359031994" sldId="285"/>
        </pc:sldMkLst>
      </pc:sldChg>
      <pc:sldChg chg="modSp add mod">
        <pc:chgData name="Aaron AJ" userId="6e839bef46d17590" providerId="LiveId" clId="{84E877D8-7195-4CCC-8827-5E4260366895}" dt="2024-12-23T21:49:32.586" v="2426"/>
        <pc:sldMkLst>
          <pc:docMk/>
          <pc:sldMk cId="228941339" sldId="286"/>
        </pc:sldMkLst>
      </pc:sldChg>
    </pc:docChg>
  </pc:docChgLst>
  <pc:docChgLst>
    <pc:chgData name="Aaron AJ" userId="6e839bef46d17590" providerId="LiveId" clId="{35823FEB-BE1B-48A1-9A1C-736C2DC63F66}"/>
    <pc:docChg chg="undo redo custSel addSld delSld modSld sldOrd">
      <pc:chgData name="Aaron AJ" userId="6e839bef46d17590" providerId="LiveId" clId="{35823FEB-BE1B-48A1-9A1C-736C2DC63F66}" dt="2025-07-28T16:55:07.882" v="2070" actId="20577"/>
      <pc:docMkLst>
        <pc:docMk/>
      </pc:docMkLst>
      <pc:sldChg chg="modSp mod modNotesTx">
        <pc:chgData name="Aaron AJ" userId="6e839bef46d17590" providerId="LiveId" clId="{35823FEB-BE1B-48A1-9A1C-736C2DC63F66}" dt="2025-07-27T19:55:29.406" v="1764" actId="20577"/>
        <pc:sldMkLst>
          <pc:docMk/>
          <pc:sldMk cId="109857222" sldId="256"/>
        </pc:sldMkLst>
        <pc:spChg chg="mod">
          <ac:chgData name="Aaron AJ" userId="6e839bef46d17590" providerId="LiveId" clId="{35823FEB-BE1B-48A1-9A1C-736C2DC63F66}" dt="2025-07-26T04:03:59.432" v="43" actId="20577"/>
          <ac:spMkLst>
            <pc:docMk/>
            <pc:sldMk cId="109857222" sldId="256"/>
            <ac:spMk id="2" creationId="{00000000-0000-0000-0000-000000000000}"/>
          </ac:spMkLst>
        </pc:spChg>
        <pc:spChg chg="mod">
          <ac:chgData name="Aaron AJ" userId="6e839bef46d17590" providerId="LiveId" clId="{35823FEB-BE1B-48A1-9A1C-736C2DC63F66}" dt="2025-07-26T05:15:15.386" v="424" actId="1076"/>
          <ac:spMkLst>
            <pc:docMk/>
            <pc:sldMk cId="109857222" sldId="256"/>
            <ac:spMk id="4" creationId="{A2E9DD99-AB54-670B-12A1-B0B1BC2CB593}"/>
          </ac:spMkLst>
        </pc:spChg>
        <pc:spChg chg="mod">
          <ac:chgData name="Aaron AJ" userId="6e839bef46d17590" providerId="LiveId" clId="{35823FEB-BE1B-48A1-9A1C-736C2DC63F66}" dt="2025-07-26T05:15:14.102" v="423" actId="20577"/>
          <ac:spMkLst>
            <pc:docMk/>
            <pc:sldMk cId="109857222" sldId="256"/>
            <ac:spMk id="5" creationId="{635D30BB-98A4-2D1D-A283-C12A4EAE3336}"/>
          </ac:spMkLst>
        </pc:spChg>
        <pc:spChg chg="mod">
          <ac:chgData name="Aaron AJ" userId="6e839bef46d17590" providerId="LiveId" clId="{35823FEB-BE1B-48A1-9A1C-736C2DC63F66}" dt="2025-07-26T04:04:51.085" v="69" actId="20577"/>
          <ac:spMkLst>
            <pc:docMk/>
            <pc:sldMk cId="109857222" sldId="256"/>
            <ac:spMk id="6" creationId="{2F2D862D-F58D-FAB6-14EE-F39141F7FEAD}"/>
          </ac:spMkLst>
        </pc:spChg>
      </pc:sldChg>
      <pc:sldChg chg="modSp modNotesTx">
        <pc:chgData name="Aaron AJ" userId="6e839bef46d17590" providerId="LiveId" clId="{35823FEB-BE1B-48A1-9A1C-736C2DC63F66}" dt="2025-07-27T22:36:37.931" v="1836" actId="20577"/>
        <pc:sldMkLst>
          <pc:docMk/>
          <pc:sldMk cId="1524534723" sldId="259"/>
        </pc:sldMkLst>
        <pc:graphicFrameChg chg="mod">
          <ac:chgData name="Aaron AJ" userId="6e839bef46d17590" providerId="LiveId" clId="{35823FEB-BE1B-48A1-9A1C-736C2DC63F66}" dt="2025-07-27T22:36:37.931" v="1836" actId="20577"/>
          <ac:graphicFrameMkLst>
            <pc:docMk/>
            <pc:sldMk cId="1524534723" sldId="259"/>
            <ac:graphicFrameMk id="10" creationId="{A754E236-F6F6-E10B-3973-711CC6CB67C2}"/>
          </ac:graphicFrameMkLst>
        </pc:graphicFrameChg>
      </pc:sldChg>
      <pc:sldChg chg="addSp modSp mod ord modNotesTx">
        <pc:chgData name="Aaron AJ" userId="6e839bef46d17590" providerId="LiveId" clId="{35823FEB-BE1B-48A1-9A1C-736C2DC63F66}" dt="2025-07-27T23:18:21.970" v="1889" actId="20577"/>
        <pc:sldMkLst>
          <pc:docMk/>
          <pc:sldMk cId="3194876550" sldId="262"/>
        </pc:sldMkLst>
        <pc:spChg chg="mod">
          <ac:chgData name="Aaron AJ" userId="6e839bef46d17590" providerId="LiveId" clId="{35823FEB-BE1B-48A1-9A1C-736C2DC63F66}" dt="2025-07-26T22:47:17.815" v="1250" actId="20577"/>
          <ac:spMkLst>
            <pc:docMk/>
            <pc:sldMk cId="3194876550" sldId="262"/>
            <ac:spMk id="2" creationId="{BAA585FE-52FD-80EB-C76F-F2500F767593}"/>
          </ac:spMkLst>
        </pc:spChg>
        <pc:spChg chg="mod">
          <ac:chgData name="Aaron AJ" userId="6e839bef46d17590" providerId="LiveId" clId="{35823FEB-BE1B-48A1-9A1C-736C2DC63F66}" dt="2025-07-27T22:57:06.516" v="1855" actId="20577"/>
          <ac:spMkLst>
            <pc:docMk/>
            <pc:sldMk cId="3194876550" sldId="262"/>
            <ac:spMk id="3" creationId="{B8FADCB7-286E-8109-BC48-7440A436599F}"/>
          </ac:spMkLst>
        </pc:spChg>
        <pc:picChg chg="mod">
          <ac:chgData name="Aaron AJ" userId="6e839bef46d17590" providerId="LiveId" clId="{35823FEB-BE1B-48A1-9A1C-736C2DC63F66}" dt="2025-07-26T22:46:11.077" v="1217" actId="1076"/>
          <ac:picMkLst>
            <pc:docMk/>
            <pc:sldMk cId="3194876550" sldId="262"/>
            <ac:picMk id="20" creationId="{EB704327-CF0E-1123-BA2B-9E2512E26966}"/>
          </ac:picMkLst>
        </pc:picChg>
      </pc:sldChg>
      <pc:sldChg chg="modNotesTx">
        <pc:chgData name="Aaron AJ" userId="6e839bef46d17590" providerId="LiveId" clId="{35823FEB-BE1B-48A1-9A1C-736C2DC63F66}" dt="2025-07-27T22:42:18.357" v="1838" actId="20577"/>
        <pc:sldMkLst>
          <pc:docMk/>
          <pc:sldMk cId="3157351421" sldId="264"/>
        </pc:sldMkLst>
      </pc:sldChg>
      <pc:sldChg chg="modSp mod ord">
        <pc:chgData name="Aaron AJ" userId="6e839bef46d17590" providerId="LiveId" clId="{35823FEB-BE1B-48A1-9A1C-736C2DC63F66}" dt="2025-07-26T22:41:34.573" v="1169" actId="20577"/>
        <pc:sldMkLst>
          <pc:docMk/>
          <pc:sldMk cId="1358750115" sldId="268"/>
        </pc:sldMkLst>
        <pc:spChg chg="mod">
          <ac:chgData name="Aaron AJ" userId="6e839bef46d17590" providerId="LiveId" clId="{35823FEB-BE1B-48A1-9A1C-736C2DC63F66}" dt="2025-07-26T22:41:34.573" v="1169" actId="20577"/>
          <ac:spMkLst>
            <pc:docMk/>
            <pc:sldMk cId="1358750115" sldId="268"/>
            <ac:spMk id="26" creationId="{9F706DBD-EFE4-476F-5A60-1546A69698E7}"/>
          </ac:spMkLst>
        </pc:spChg>
      </pc:sldChg>
      <pc:sldChg chg="modSp mod modNotesTx">
        <pc:chgData name="Aaron AJ" userId="6e839bef46d17590" providerId="LiveId" clId="{35823FEB-BE1B-48A1-9A1C-736C2DC63F66}" dt="2025-07-27T19:58:59.846" v="1769" actId="20577"/>
        <pc:sldMkLst>
          <pc:docMk/>
          <pc:sldMk cId="4066426529" sldId="277"/>
        </pc:sldMkLst>
        <pc:spChg chg="mod">
          <ac:chgData name="Aaron AJ" userId="6e839bef46d17590" providerId="LiveId" clId="{35823FEB-BE1B-48A1-9A1C-736C2DC63F66}" dt="2025-07-26T07:07:41.739" v="782" actId="790"/>
          <ac:spMkLst>
            <pc:docMk/>
            <pc:sldMk cId="4066426529" sldId="277"/>
            <ac:spMk id="12" creationId="{B5E5765C-6190-6AA8-8C77-4D3FFBF6FB9C}"/>
          </ac:spMkLst>
        </pc:spChg>
        <pc:spChg chg="mod">
          <ac:chgData name="Aaron AJ" userId="6e839bef46d17590" providerId="LiveId" clId="{35823FEB-BE1B-48A1-9A1C-736C2DC63F66}" dt="2025-07-26T07:07:41.739" v="782" actId="790"/>
          <ac:spMkLst>
            <pc:docMk/>
            <pc:sldMk cId="4066426529" sldId="277"/>
            <ac:spMk id="48" creationId="{B50AB553-2A96-4A92-96F2-93548E096954}"/>
          </ac:spMkLst>
        </pc:spChg>
        <pc:graphicFrameChg chg="mod modGraphic">
          <ac:chgData name="Aaron AJ" userId="6e839bef46d17590" providerId="LiveId" clId="{35823FEB-BE1B-48A1-9A1C-736C2DC63F66}" dt="2025-07-26T07:07:41.739" v="782" actId="790"/>
          <ac:graphicFrameMkLst>
            <pc:docMk/>
            <pc:sldMk cId="4066426529" sldId="277"/>
            <ac:graphicFrameMk id="14" creationId="{C3500933-1A59-1CC9-3FBE-DE01723882F7}"/>
          </ac:graphicFrameMkLst>
        </pc:graphicFrameChg>
        <pc:picChg chg="mod">
          <ac:chgData name="Aaron AJ" userId="6e839bef46d17590" providerId="LiveId" clId="{35823FEB-BE1B-48A1-9A1C-736C2DC63F66}" dt="2025-07-26T05:14:15.726" v="410" actId="1076"/>
          <ac:picMkLst>
            <pc:docMk/>
            <pc:sldMk cId="4066426529" sldId="277"/>
            <ac:picMk id="39" creationId="{1213788D-7230-B229-7865-703855AD64E7}"/>
          </ac:picMkLst>
        </pc:picChg>
      </pc:sldChg>
      <pc:sldChg chg="modSp mod modTransition modAnim modNotesTx">
        <pc:chgData name="Aaron AJ" userId="6e839bef46d17590" providerId="LiveId" clId="{35823FEB-BE1B-48A1-9A1C-736C2DC63F66}" dt="2025-07-27T20:17:14.957" v="1771" actId="114"/>
        <pc:sldMkLst>
          <pc:docMk/>
          <pc:sldMk cId="2992710339" sldId="278"/>
        </pc:sldMkLst>
        <pc:spChg chg="mod">
          <ac:chgData name="Aaron AJ" userId="6e839bef46d17590" providerId="LiveId" clId="{35823FEB-BE1B-48A1-9A1C-736C2DC63F66}" dt="2025-07-26T05:21:34.390" v="428" actId="113"/>
          <ac:spMkLst>
            <pc:docMk/>
            <pc:sldMk cId="2992710339" sldId="278"/>
            <ac:spMk id="12" creationId="{5F3703C3-DFF0-E4BE-23AB-F912C76EFF42}"/>
          </ac:spMkLst>
        </pc:spChg>
        <pc:graphicFrameChg chg="mod">
          <ac:chgData name="Aaron AJ" userId="6e839bef46d17590" providerId="LiveId" clId="{35823FEB-BE1B-48A1-9A1C-736C2DC63F66}" dt="2025-07-26T05:36:53.587" v="486" actId="113"/>
          <ac:graphicFrameMkLst>
            <pc:docMk/>
            <pc:sldMk cId="2992710339" sldId="278"/>
            <ac:graphicFrameMk id="14" creationId="{1817EBAB-FD75-29EF-8940-B7750E1F67AE}"/>
          </ac:graphicFrameMkLst>
        </pc:graphicFrameChg>
      </pc:sldChg>
      <pc:sldChg chg="modSp mod">
        <pc:chgData name="Aaron AJ" userId="6e839bef46d17590" providerId="LiveId" clId="{35823FEB-BE1B-48A1-9A1C-736C2DC63F66}" dt="2025-07-26T05:53:26.049" v="669" actId="1076"/>
        <pc:sldMkLst>
          <pc:docMk/>
          <pc:sldMk cId="2481605211" sldId="279"/>
        </pc:sldMkLst>
        <pc:spChg chg="mod">
          <ac:chgData name="Aaron AJ" userId="6e839bef46d17590" providerId="LiveId" clId="{35823FEB-BE1B-48A1-9A1C-736C2DC63F66}" dt="2025-07-26T05:53:26.049" v="669" actId="1076"/>
          <ac:spMkLst>
            <pc:docMk/>
            <pc:sldMk cId="2481605211" sldId="279"/>
            <ac:spMk id="2" creationId="{B2C97BF2-CAFC-3283-3D59-96B4E5E3CAB9}"/>
          </ac:spMkLst>
        </pc:spChg>
      </pc:sldChg>
      <pc:sldChg chg="modSp mod">
        <pc:chgData name="Aaron AJ" userId="6e839bef46d17590" providerId="LiveId" clId="{35823FEB-BE1B-48A1-9A1C-736C2DC63F66}" dt="2025-07-26T06:54:03.011" v="747"/>
        <pc:sldMkLst>
          <pc:docMk/>
          <pc:sldMk cId="165911787" sldId="280"/>
        </pc:sldMkLst>
        <pc:spChg chg="mod">
          <ac:chgData name="Aaron AJ" userId="6e839bef46d17590" providerId="LiveId" clId="{35823FEB-BE1B-48A1-9A1C-736C2DC63F66}" dt="2025-07-26T06:54:03.011" v="747"/>
          <ac:spMkLst>
            <pc:docMk/>
            <pc:sldMk cId="165911787" sldId="280"/>
            <ac:spMk id="8" creationId="{FC49A35E-0841-F30B-B966-B0C40801639A}"/>
          </ac:spMkLst>
        </pc:spChg>
      </pc:sldChg>
      <pc:sldChg chg="addSp delSp modSp mod modNotesTx">
        <pc:chgData name="Aaron AJ" userId="6e839bef46d17590" providerId="LiveId" clId="{35823FEB-BE1B-48A1-9A1C-736C2DC63F66}" dt="2025-07-28T13:33:04.242" v="2038" actId="20577"/>
        <pc:sldMkLst>
          <pc:docMk/>
          <pc:sldMk cId="1438628483" sldId="281"/>
        </pc:sldMkLst>
        <pc:spChg chg="add mod">
          <ac:chgData name="Aaron AJ" userId="6e839bef46d17590" providerId="LiveId" clId="{35823FEB-BE1B-48A1-9A1C-736C2DC63F66}" dt="2025-07-28T13:32:22.183" v="1988" actId="1076"/>
          <ac:spMkLst>
            <pc:docMk/>
            <pc:sldMk cId="1438628483" sldId="281"/>
            <ac:spMk id="2" creationId="{B31E52BF-92D9-7FCE-7AF0-2AC6973B0EEA}"/>
          </ac:spMkLst>
        </pc:spChg>
        <pc:spChg chg="mod">
          <ac:chgData name="Aaron AJ" userId="6e839bef46d17590" providerId="LiveId" clId="{35823FEB-BE1B-48A1-9A1C-736C2DC63F66}" dt="2025-07-28T13:33:04.242" v="2038" actId="20577"/>
          <ac:spMkLst>
            <pc:docMk/>
            <pc:sldMk cId="1438628483" sldId="281"/>
            <ac:spMk id="8" creationId="{99EAA7C8-B0BD-D8D1-C180-2DAD2DC66EF3}"/>
          </ac:spMkLst>
        </pc:spChg>
        <pc:picChg chg="del mod modCrop">
          <ac:chgData name="Aaron AJ" userId="6e839bef46d17590" providerId="LiveId" clId="{35823FEB-BE1B-48A1-9A1C-736C2DC63F66}" dt="2025-07-28T13:32:12.014" v="1984" actId="478"/>
          <ac:picMkLst>
            <pc:docMk/>
            <pc:sldMk cId="1438628483" sldId="281"/>
            <ac:picMk id="5" creationId="{4CE09EFA-1F18-207F-7B6C-8753432460FC}"/>
          </ac:picMkLst>
        </pc:picChg>
        <pc:picChg chg="add mod">
          <ac:chgData name="Aaron AJ" userId="6e839bef46d17590" providerId="LiveId" clId="{35823FEB-BE1B-48A1-9A1C-736C2DC63F66}" dt="2025-07-28T13:32:34.078" v="1992" actId="1076"/>
          <ac:picMkLst>
            <pc:docMk/>
            <pc:sldMk cId="1438628483" sldId="281"/>
            <ac:picMk id="1026" creationId="{D8E98A79-8DFC-B029-E62C-3B10D5DE03A5}"/>
          </ac:picMkLst>
        </pc:picChg>
      </pc:sldChg>
      <pc:sldChg chg="delSp modSp mod modNotesTx">
        <pc:chgData name="Aaron AJ" userId="6e839bef46d17590" providerId="LiveId" clId="{35823FEB-BE1B-48A1-9A1C-736C2DC63F66}" dt="2025-07-28T03:02:23.424" v="1962" actId="1076"/>
        <pc:sldMkLst>
          <pc:docMk/>
          <pc:sldMk cId="3836839020" sldId="282"/>
        </pc:sldMkLst>
        <pc:spChg chg="mod">
          <ac:chgData name="Aaron AJ" userId="6e839bef46d17590" providerId="LiveId" clId="{35823FEB-BE1B-48A1-9A1C-736C2DC63F66}" dt="2025-07-28T03:01:43.147" v="1956" actId="1076"/>
          <ac:spMkLst>
            <pc:docMk/>
            <pc:sldMk cId="3836839020" sldId="282"/>
            <ac:spMk id="2" creationId="{1F849B8F-72B2-FB5A-45F3-11C708E22A95}"/>
          </ac:spMkLst>
        </pc:spChg>
        <pc:spChg chg="mod">
          <ac:chgData name="Aaron AJ" userId="6e839bef46d17590" providerId="LiveId" clId="{35823FEB-BE1B-48A1-9A1C-736C2DC63F66}" dt="2025-07-28T03:02:23.424" v="1962" actId="1076"/>
          <ac:spMkLst>
            <pc:docMk/>
            <pc:sldMk cId="3836839020" sldId="282"/>
            <ac:spMk id="5" creationId="{FEB53E97-1DCE-EDCB-9DF4-14807815437D}"/>
          </ac:spMkLst>
        </pc:spChg>
        <pc:spChg chg="mod">
          <ac:chgData name="Aaron AJ" userId="6e839bef46d17590" providerId="LiveId" clId="{35823FEB-BE1B-48A1-9A1C-736C2DC63F66}" dt="2025-07-28T03:02:23.424" v="1962" actId="1076"/>
          <ac:spMkLst>
            <pc:docMk/>
            <pc:sldMk cId="3836839020" sldId="282"/>
            <ac:spMk id="6" creationId="{EDEC7C63-B02C-A900-A63B-6A9BE5379ADD}"/>
          </ac:spMkLst>
        </pc:spChg>
        <pc:spChg chg="mod">
          <ac:chgData name="Aaron AJ" userId="6e839bef46d17590" providerId="LiveId" clId="{35823FEB-BE1B-48A1-9A1C-736C2DC63F66}" dt="2025-07-28T03:02:23.424" v="1962" actId="1076"/>
          <ac:spMkLst>
            <pc:docMk/>
            <pc:sldMk cId="3836839020" sldId="282"/>
            <ac:spMk id="7" creationId="{65EDAA02-0AF1-8A53-9C0E-CA1CCA7333A1}"/>
          </ac:spMkLst>
        </pc:spChg>
        <pc:spChg chg="mod">
          <ac:chgData name="Aaron AJ" userId="6e839bef46d17590" providerId="LiveId" clId="{35823FEB-BE1B-48A1-9A1C-736C2DC63F66}" dt="2025-07-28T03:02:23.424" v="1962" actId="1076"/>
          <ac:spMkLst>
            <pc:docMk/>
            <pc:sldMk cId="3836839020" sldId="282"/>
            <ac:spMk id="9" creationId="{18F24836-56E7-69D1-FD91-0497D5CA1541}"/>
          </ac:spMkLst>
        </pc:spChg>
        <pc:spChg chg="del mod">
          <ac:chgData name="Aaron AJ" userId="6e839bef46d17590" providerId="LiveId" clId="{35823FEB-BE1B-48A1-9A1C-736C2DC63F66}" dt="2025-07-28T03:01:38.471" v="1954" actId="478"/>
          <ac:spMkLst>
            <pc:docMk/>
            <pc:sldMk cId="3836839020" sldId="282"/>
            <ac:spMk id="23" creationId="{CEBB354A-8A28-F0FD-9765-CB8C7A1AF041}"/>
          </ac:spMkLst>
        </pc:spChg>
        <pc:cxnChg chg="mod">
          <ac:chgData name="Aaron AJ" userId="6e839bef46d17590" providerId="LiveId" clId="{35823FEB-BE1B-48A1-9A1C-736C2DC63F66}" dt="2025-07-28T03:02:23.424" v="1962" actId="1076"/>
          <ac:cxnSpMkLst>
            <pc:docMk/>
            <pc:sldMk cId="3836839020" sldId="282"/>
            <ac:cxnSpMk id="11" creationId="{AF5459E3-A566-FDFA-FCF2-2DD9791A22BD}"/>
          </ac:cxnSpMkLst>
        </pc:cxnChg>
        <pc:cxnChg chg="mod">
          <ac:chgData name="Aaron AJ" userId="6e839bef46d17590" providerId="LiveId" clId="{35823FEB-BE1B-48A1-9A1C-736C2DC63F66}" dt="2025-07-28T03:02:23.424" v="1962" actId="1076"/>
          <ac:cxnSpMkLst>
            <pc:docMk/>
            <pc:sldMk cId="3836839020" sldId="282"/>
            <ac:cxnSpMk id="16" creationId="{AF96BD90-4B76-8A7B-3851-1C4D151F5C11}"/>
          </ac:cxnSpMkLst>
        </pc:cxnChg>
        <pc:cxnChg chg="mod">
          <ac:chgData name="Aaron AJ" userId="6e839bef46d17590" providerId="LiveId" clId="{35823FEB-BE1B-48A1-9A1C-736C2DC63F66}" dt="2025-07-28T03:02:23.424" v="1962" actId="1076"/>
          <ac:cxnSpMkLst>
            <pc:docMk/>
            <pc:sldMk cId="3836839020" sldId="282"/>
            <ac:cxnSpMk id="18" creationId="{CB6CE366-FDFD-E315-7FF8-0EA25A3B7367}"/>
          </ac:cxnSpMkLst>
        </pc:cxnChg>
      </pc:sldChg>
      <pc:sldChg chg="addSp delSp modSp mod modNotesTx">
        <pc:chgData name="Aaron AJ" userId="6e839bef46d17590" providerId="LiveId" clId="{35823FEB-BE1B-48A1-9A1C-736C2DC63F66}" dt="2025-07-28T03:03:28.271" v="1971" actId="20577"/>
        <pc:sldMkLst>
          <pc:docMk/>
          <pc:sldMk cId="4017720115" sldId="283"/>
        </pc:sldMkLst>
        <pc:spChg chg="mod">
          <ac:chgData name="Aaron AJ" userId="6e839bef46d17590" providerId="LiveId" clId="{35823FEB-BE1B-48A1-9A1C-736C2DC63F66}" dt="2025-07-27T16:22:21.496" v="1731" actId="20577"/>
          <ac:spMkLst>
            <pc:docMk/>
            <pc:sldMk cId="4017720115" sldId="283"/>
            <ac:spMk id="2" creationId="{5A22EE34-5993-5D34-7018-E212D74A6B51}"/>
          </ac:spMkLst>
        </pc:spChg>
        <pc:spChg chg="mod ord">
          <ac:chgData name="Aaron AJ" userId="6e839bef46d17590" providerId="LiveId" clId="{35823FEB-BE1B-48A1-9A1C-736C2DC63F66}" dt="2025-07-26T07:15:27.014" v="818" actId="26606"/>
          <ac:spMkLst>
            <pc:docMk/>
            <pc:sldMk cId="4017720115" sldId="283"/>
            <ac:spMk id="5" creationId="{DAFDF9EF-642C-8128-0063-04D7F579B27F}"/>
          </ac:spMkLst>
        </pc:spChg>
        <pc:spChg chg="add mod">
          <ac:chgData name="Aaron AJ" userId="6e839bef46d17590" providerId="LiveId" clId="{35823FEB-BE1B-48A1-9A1C-736C2DC63F66}" dt="2025-07-28T03:03:28.271" v="1971" actId="20577"/>
          <ac:spMkLst>
            <pc:docMk/>
            <pc:sldMk cId="4017720115" sldId="283"/>
            <ac:spMk id="7" creationId="{8393FD8C-2E2A-E76F-4542-BBEEFDD94284}"/>
          </ac:spMkLst>
        </pc:spChg>
        <pc:spChg chg="add">
          <ac:chgData name="Aaron AJ" userId="6e839bef46d17590" providerId="LiveId" clId="{35823FEB-BE1B-48A1-9A1C-736C2DC63F66}" dt="2025-07-26T07:15:27.014" v="818" actId="26606"/>
          <ac:spMkLst>
            <pc:docMk/>
            <pc:sldMk cId="4017720115" sldId="283"/>
            <ac:spMk id="78" creationId="{53CF6D67-C5A8-4ADD-9E8E-1E38CA1D3166}"/>
          </ac:spMkLst>
        </pc:spChg>
        <pc:spChg chg="add">
          <ac:chgData name="Aaron AJ" userId="6e839bef46d17590" providerId="LiveId" clId="{35823FEB-BE1B-48A1-9A1C-736C2DC63F66}" dt="2025-07-26T07:15:27.014" v="818" actId="26606"/>
          <ac:spMkLst>
            <pc:docMk/>
            <pc:sldMk cId="4017720115" sldId="283"/>
            <ac:spMk id="80" creationId="{86909FA0-B515-4681-B7A8-FA281D133B94}"/>
          </ac:spMkLst>
        </pc:spChg>
        <pc:spChg chg="add">
          <ac:chgData name="Aaron AJ" userId="6e839bef46d17590" providerId="LiveId" clId="{35823FEB-BE1B-48A1-9A1C-736C2DC63F66}" dt="2025-07-26T07:15:27.014" v="818" actId="26606"/>
          <ac:spMkLst>
            <pc:docMk/>
            <pc:sldMk cId="4017720115" sldId="283"/>
            <ac:spMk id="82" creationId="{21C9FE86-FCC3-4A31-AA1C-C882262B7FE7}"/>
          </ac:spMkLst>
        </pc:spChg>
        <pc:spChg chg="add">
          <ac:chgData name="Aaron AJ" userId="6e839bef46d17590" providerId="LiveId" clId="{35823FEB-BE1B-48A1-9A1C-736C2DC63F66}" dt="2025-07-26T07:15:27.014" v="818" actId="26606"/>
          <ac:spMkLst>
            <pc:docMk/>
            <pc:sldMk cId="4017720115" sldId="283"/>
            <ac:spMk id="86" creationId="{A09989E4-EFDC-4A90-A633-E0525FB4139E}"/>
          </ac:spMkLst>
        </pc:spChg>
      </pc:sldChg>
      <pc:sldChg chg="addSp modSp mod">
        <pc:chgData name="Aaron AJ" userId="6e839bef46d17590" providerId="LiveId" clId="{35823FEB-BE1B-48A1-9A1C-736C2DC63F66}" dt="2025-07-26T22:50:50.231" v="1294" actId="5793"/>
        <pc:sldMkLst>
          <pc:docMk/>
          <pc:sldMk cId="1086497491" sldId="284"/>
        </pc:sldMkLst>
        <pc:spChg chg="mod">
          <ac:chgData name="Aaron AJ" userId="6e839bef46d17590" providerId="LiveId" clId="{35823FEB-BE1B-48A1-9A1C-736C2DC63F66}" dt="2025-07-26T22:48:43.793" v="1275" actId="122"/>
          <ac:spMkLst>
            <pc:docMk/>
            <pc:sldMk cId="1086497491" sldId="284"/>
            <ac:spMk id="2" creationId="{6E876CDC-49A1-AC17-DFCF-72E7417BB971}"/>
          </ac:spMkLst>
        </pc:spChg>
        <pc:spChg chg="add mod">
          <ac:chgData name="Aaron AJ" userId="6e839bef46d17590" providerId="LiveId" clId="{35823FEB-BE1B-48A1-9A1C-736C2DC63F66}" dt="2025-07-26T22:50:50.231" v="1294" actId="5793"/>
          <ac:spMkLst>
            <pc:docMk/>
            <pc:sldMk cId="1086497491" sldId="284"/>
            <ac:spMk id="3" creationId="{8A5721D1-CB82-D4A7-D1DA-BD3EAA4458B8}"/>
          </ac:spMkLst>
        </pc:spChg>
        <pc:graphicFrameChg chg="mod">
          <ac:chgData name="Aaron AJ" userId="6e839bef46d17590" providerId="LiveId" clId="{35823FEB-BE1B-48A1-9A1C-736C2DC63F66}" dt="2025-07-26T22:48:38.476" v="1264" actId="478"/>
          <ac:graphicFrameMkLst>
            <pc:docMk/>
            <pc:sldMk cId="1086497491" sldId="284"/>
            <ac:graphicFrameMk id="26" creationId="{DD2D2EDD-D672-9002-326F-FFE5BE483553}"/>
          </ac:graphicFrameMkLst>
        </pc:graphicFrameChg>
      </pc:sldChg>
      <pc:sldChg chg="modSp mod">
        <pc:chgData name="Aaron AJ" userId="6e839bef46d17590" providerId="LiveId" clId="{35823FEB-BE1B-48A1-9A1C-736C2DC63F66}" dt="2025-07-26T22:48:06.133" v="1262" actId="27636"/>
        <pc:sldMkLst>
          <pc:docMk/>
          <pc:sldMk cId="1160975338" sldId="285"/>
        </pc:sldMkLst>
        <pc:spChg chg="mod">
          <ac:chgData name="Aaron AJ" userId="6e839bef46d17590" providerId="LiveId" clId="{35823FEB-BE1B-48A1-9A1C-736C2DC63F66}" dt="2025-07-26T22:48:06.133" v="1262" actId="27636"/>
          <ac:spMkLst>
            <pc:docMk/>
            <pc:sldMk cId="1160975338" sldId="285"/>
            <ac:spMk id="3" creationId="{C5A6F949-C166-C1A1-0B3E-797A38C0CACB}"/>
          </ac:spMkLst>
        </pc:spChg>
      </pc:sldChg>
      <pc:sldChg chg="del">
        <pc:chgData name="Aaron AJ" userId="6e839bef46d17590" providerId="LiveId" clId="{35823FEB-BE1B-48A1-9A1C-736C2DC63F66}" dt="2025-07-26T22:47:48.138" v="1260" actId="2696"/>
        <pc:sldMkLst>
          <pc:docMk/>
          <pc:sldMk cId="228941339" sldId="286"/>
        </pc:sldMkLst>
      </pc:sldChg>
      <pc:sldChg chg="addSp delSp modSp new del mod">
        <pc:chgData name="Aaron AJ" userId="6e839bef46d17590" providerId="LiveId" clId="{35823FEB-BE1B-48A1-9A1C-736C2DC63F66}" dt="2025-07-26T05:39:32.954" v="506" actId="680"/>
        <pc:sldMkLst>
          <pc:docMk/>
          <pc:sldMk cId="1836696460" sldId="287"/>
        </pc:sldMkLst>
      </pc:sldChg>
      <pc:sldChg chg="addSp delSp modSp add mod modNotesTx">
        <pc:chgData name="Aaron AJ" userId="6e839bef46d17590" providerId="LiveId" clId="{35823FEB-BE1B-48A1-9A1C-736C2DC63F66}" dt="2025-07-26T05:51:56.376" v="647" actId="20577"/>
        <pc:sldMkLst>
          <pc:docMk/>
          <pc:sldMk cId="2560094847" sldId="287"/>
        </pc:sldMkLst>
        <pc:spChg chg="add del mod">
          <ac:chgData name="Aaron AJ" userId="6e839bef46d17590" providerId="LiveId" clId="{35823FEB-BE1B-48A1-9A1C-736C2DC63F66}" dt="2025-07-26T05:51:56.376" v="647" actId="20577"/>
          <ac:spMkLst>
            <pc:docMk/>
            <pc:sldMk cId="2560094847" sldId="287"/>
            <ac:spMk id="2" creationId="{DC2CCD2A-A63D-E77B-2BC3-A97027AD5423}"/>
          </ac:spMkLst>
        </pc:spChg>
        <pc:spChg chg="mod">
          <ac:chgData name="Aaron AJ" userId="6e839bef46d17590" providerId="LiveId" clId="{35823FEB-BE1B-48A1-9A1C-736C2DC63F66}" dt="2025-07-26T05:43:58.937" v="567" actId="26606"/>
          <ac:spMkLst>
            <pc:docMk/>
            <pc:sldMk cId="2560094847" sldId="287"/>
            <ac:spMk id="12" creationId="{AB924DED-4791-2235-F6FE-9A10FA4BA989}"/>
          </ac:spMkLst>
        </pc:spChg>
        <pc:spChg chg="add">
          <ac:chgData name="Aaron AJ" userId="6e839bef46d17590" providerId="LiveId" clId="{35823FEB-BE1B-48A1-9A1C-736C2DC63F66}" dt="2025-07-26T05:43:58.937" v="567" actId="26606"/>
          <ac:spMkLst>
            <pc:docMk/>
            <pc:sldMk cId="2560094847" sldId="287"/>
            <ac:spMk id="40" creationId="{257363FD-7E77-4145-9483-331A807ADF0E}"/>
          </ac:spMkLst>
        </pc:spChg>
        <pc:picChg chg="mod">
          <ac:chgData name="Aaron AJ" userId="6e839bef46d17590" providerId="LiveId" clId="{35823FEB-BE1B-48A1-9A1C-736C2DC63F66}" dt="2025-07-26T05:50:07.634" v="591" actId="1076"/>
          <ac:picMkLst>
            <pc:docMk/>
            <pc:sldMk cId="2560094847" sldId="287"/>
            <ac:picMk id="26" creationId="{97062667-4CBE-B055-6D40-CF8DD0AF9EFB}"/>
          </ac:picMkLst>
        </pc:picChg>
      </pc:sldChg>
      <pc:sldChg chg="delSp modSp add del mod">
        <pc:chgData name="Aaron AJ" userId="6e839bef46d17590" providerId="LiveId" clId="{35823FEB-BE1B-48A1-9A1C-736C2DC63F66}" dt="2025-07-26T05:42:03.566" v="524" actId="2696"/>
        <pc:sldMkLst>
          <pc:docMk/>
          <pc:sldMk cId="2966247238" sldId="287"/>
        </pc:sldMkLst>
      </pc:sldChg>
      <pc:sldChg chg="addSp delSp modSp add mod modNotesTx">
        <pc:chgData name="Aaron AJ" userId="6e839bef46d17590" providerId="LiveId" clId="{35823FEB-BE1B-48A1-9A1C-736C2DC63F66}" dt="2025-07-28T16:55:07.882" v="2070" actId="20577"/>
        <pc:sldMkLst>
          <pc:docMk/>
          <pc:sldMk cId="4178473380" sldId="288"/>
        </pc:sldMkLst>
        <pc:spChg chg="mod">
          <ac:chgData name="Aaron AJ" userId="6e839bef46d17590" providerId="LiveId" clId="{35823FEB-BE1B-48A1-9A1C-736C2DC63F66}" dt="2025-07-26T05:53:29.911" v="671" actId="122"/>
          <ac:spMkLst>
            <pc:docMk/>
            <pc:sldMk cId="4178473380" sldId="288"/>
            <ac:spMk id="2" creationId="{FEFAC336-BDE3-3B4B-CCD7-012094FCC536}"/>
          </ac:spMkLst>
        </pc:spChg>
        <pc:spChg chg="add mod">
          <ac:chgData name="Aaron AJ" userId="6e839bef46d17590" providerId="LiveId" clId="{35823FEB-BE1B-48A1-9A1C-736C2DC63F66}" dt="2025-07-26T06:01:18.315" v="707" actId="20577"/>
          <ac:spMkLst>
            <pc:docMk/>
            <pc:sldMk cId="4178473380" sldId="288"/>
            <ac:spMk id="4" creationId="{30109C0D-61FF-0A38-117B-0981BD796941}"/>
          </ac:spMkLst>
        </pc:spChg>
        <pc:spChg chg="add mod">
          <ac:chgData name="Aaron AJ" userId="6e839bef46d17590" providerId="LiveId" clId="{35823FEB-BE1B-48A1-9A1C-736C2DC63F66}" dt="2025-07-26T06:07:19.575" v="721" actId="1076"/>
          <ac:spMkLst>
            <pc:docMk/>
            <pc:sldMk cId="4178473380" sldId="288"/>
            <ac:spMk id="5" creationId="{C6BDCCDF-05A8-FC41-7679-6F840A79DD8A}"/>
          </ac:spMkLst>
        </pc:spChg>
        <pc:picChg chg="add mod">
          <ac:chgData name="Aaron AJ" userId="6e839bef46d17590" providerId="LiveId" clId="{35823FEB-BE1B-48A1-9A1C-736C2DC63F66}" dt="2025-07-26T06:06:23.620" v="714" actId="1076"/>
          <ac:picMkLst>
            <pc:docMk/>
            <pc:sldMk cId="4178473380" sldId="288"/>
            <ac:picMk id="1026" creationId="{38A2B6F7-B71D-3531-3897-74CFC1ED4E1F}"/>
          </ac:picMkLst>
        </pc:picChg>
      </pc:sldChg>
      <pc:sldChg chg="addSp delSp modSp new mod ord setBg modNotesTx">
        <pc:chgData name="Aaron AJ" userId="6e839bef46d17590" providerId="LiveId" clId="{35823FEB-BE1B-48A1-9A1C-736C2DC63F66}" dt="2025-07-27T22:55:45.603" v="1849" actId="20577"/>
        <pc:sldMkLst>
          <pc:docMk/>
          <pc:sldMk cId="1528558819" sldId="289"/>
        </pc:sldMkLst>
        <pc:spChg chg="mod">
          <ac:chgData name="Aaron AJ" userId="6e839bef46d17590" providerId="LiveId" clId="{35823FEB-BE1B-48A1-9A1C-736C2DC63F66}" dt="2025-07-26T22:35:01.452" v="1118" actId="122"/>
          <ac:spMkLst>
            <pc:docMk/>
            <pc:sldMk cId="1528558819" sldId="289"/>
            <ac:spMk id="2" creationId="{69D4897D-EC35-C000-108E-B236089378B8}"/>
          </ac:spMkLst>
        </pc:spChg>
        <pc:spChg chg="add mod">
          <ac:chgData name="Aaron AJ" userId="6e839bef46d17590" providerId="LiveId" clId="{35823FEB-BE1B-48A1-9A1C-736C2DC63F66}" dt="2025-07-26T22:36:30.529" v="1144" actId="20577"/>
          <ac:spMkLst>
            <pc:docMk/>
            <pc:sldMk cId="1528558819" sldId="289"/>
            <ac:spMk id="4" creationId="{475E26E1-AD02-5752-3068-5122B3B959EE}"/>
          </ac:spMkLst>
        </pc:spChg>
        <pc:spChg chg="add">
          <ac:chgData name="Aaron AJ" userId="6e839bef46d17590" providerId="LiveId" clId="{35823FEB-BE1B-48A1-9A1C-736C2DC63F66}" dt="2025-07-26T07:39:53.203" v="860" actId="26606"/>
          <ac:spMkLst>
            <pc:docMk/>
            <pc:sldMk cId="1528558819" sldId="289"/>
            <ac:spMk id="24" creationId="{1B15ED52-F352-441B-82BF-E0EA34836D08}"/>
          </ac:spMkLst>
        </pc:spChg>
        <pc:spChg chg="add">
          <ac:chgData name="Aaron AJ" userId="6e839bef46d17590" providerId="LiveId" clId="{35823FEB-BE1B-48A1-9A1C-736C2DC63F66}" dt="2025-07-26T07:39:53.203" v="860" actId="26606"/>
          <ac:spMkLst>
            <pc:docMk/>
            <pc:sldMk cId="1528558819" sldId="289"/>
            <ac:spMk id="26" creationId="{3B2E3793-BFE6-45A2-9B7B-E18844431C99}"/>
          </ac:spMkLst>
        </pc:spChg>
        <pc:spChg chg="add">
          <ac:chgData name="Aaron AJ" userId="6e839bef46d17590" providerId="LiveId" clId="{35823FEB-BE1B-48A1-9A1C-736C2DC63F66}" dt="2025-07-26T07:39:53.203" v="860" actId="26606"/>
          <ac:spMkLst>
            <pc:docMk/>
            <pc:sldMk cId="1528558819" sldId="289"/>
            <ac:spMk id="28" creationId="{BC4C4868-CB8F-4AF9-9CDB-8108F2C19B67}"/>
          </ac:spMkLst>
        </pc:spChg>
      </pc:sldChg>
      <pc:sldChg chg="addSp modSp add mod modNotesTx">
        <pc:chgData name="Aaron AJ" userId="6e839bef46d17590" providerId="LiveId" clId="{35823FEB-BE1B-48A1-9A1C-736C2DC63F66}" dt="2025-07-27T21:14:23.359" v="1797" actId="20577"/>
        <pc:sldMkLst>
          <pc:docMk/>
          <pc:sldMk cId="752552445" sldId="290"/>
        </pc:sldMkLst>
        <pc:spChg chg="mod">
          <ac:chgData name="Aaron AJ" userId="6e839bef46d17590" providerId="LiveId" clId="{35823FEB-BE1B-48A1-9A1C-736C2DC63F66}" dt="2025-07-26T07:33:28.756" v="853" actId="207"/>
          <ac:spMkLst>
            <pc:docMk/>
            <pc:sldMk cId="752552445" sldId="290"/>
            <ac:spMk id="2" creationId="{94DF9D19-CC8D-5977-3417-3E7C58BD5966}"/>
          </ac:spMkLst>
        </pc:spChg>
        <pc:spChg chg="mod">
          <ac:chgData name="Aaron AJ" userId="6e839bef46d17590" providerId="LiveId" clId="{35823FEB-BE1B-48A1-9A1C-736C2DC63F66}" dt="2025-07-26T20:37:22.841" v="979" actId="20577"/>
          <ac:spMkLst>
            <pc:docMk/>
            <pc:sldMk cId="752552445" sldId="290"/>
            <ac:spMk id="4" creationId="{8A45177A-6460-4173-452A-90555E111C9D}"/>
          </ac:spMkLst>
        </pc:spChg>
      </pc:sldChg>
      <pc:sldChg chg="addSp delSp modSp add mod ord modNotesTx">
        <pc:chgData name="Aaron AJ" userId="6e839bef46d17590" providerId="LiveId" clId="{35823FEB-BE1B-48A1-9A1C-736C2DC63F66}" dt="2025-07-27T23:15:45.170" v="1878" actId="20577"/>
        <pc:sldMkLst>
          <pc:docMk/>
          <pc:sldMk cId="1108407071" sldId="291"/>
        </pc:sldMkLst>
        <pc:spChg chg="mod">
          <ac:chgData name="Aaron AJ" userId="6e839bef46d17590" providerId="LiveId" clId="{35823FEB-BE1B-48A1-9A1C-736C2DC63F66}" dt="2025-07-26T22:16:44.064" v="1080" actId="207"/>
          <ac:spMkLst>
            <pc:docMk/>
            <pc:sldMk cId="1108407071" sldId="291"/>
            <ac:spMk id="2" creationId="{FF21DE6E-FEB0-AACA-AE92-D459AED828C5}"/>
          </ac:spMkLst>
        </pc:spChg>
        <pc:spChg chg="add mod ord">
          <ac:chgData name="Aaron AJ" userId="6e839bef46d17590" providerId="LiveId" clId="{35823FEB-BE1B-48A1-9A1C-736C2DC63F66}" dt="2025-07-26T22:16:38.792" v="1079" actId="170"/>
          <ac:spMkLst>
            <pc:docMk/>
            <pc:sldMk cId="1108407071" sldId="291"/>
            <ac:spMk id="8" creationId="{E9BC3F14-11F4-6DF0-8E1C-E0D90B9FF538}"/>
          </ac:spMkLst>
        </pc:spChg>
        <pc:spChg chg="add">
          <ac:chgData name="Aaron AJ" userId="6e839bef46d17590" providerId="LiveId" clId="{35823FEB-BE1B-48A1-9A1C-736C2DC63F66}" dt="2025-07-26T22:12:49.439" v="989" actId="26606"/>
          <ac:spMkLst>
            <pc:docMk/>
            <pc:sldMk cId="1108407071" sldId="291"/>
            <ac:spMk id="37" creationId="{022BDE4A-8A20-4A69-9C5A-581C82036A4D}"/>
          </ac:spMkLst>
        </pc:spChg>
        <pc:picChg chg="add mod ord">
          <ac:chgData name="Aaron AJ" userId="6e839bef46d17590" providerId="LiveId" clId="{35823FEB-BE1B-48A1-9A1C-736C2DC63F66}" dt="2025-07-26T22:12:52.046" v="990" actId="27614"/>
          <ac:picMkLst>
            <pc:docMk/>
            <pc:sldMk cId="1108407071" sldId="291"/>
            <ac:picMk id="5" creationId="{E9CAC14E-493E-C4A4-0D68-D2A73E6D38C2}"/>
          </ac:picMkLst>
        </pc:picChg>
        <pc:picChg chg="add mod">
          <ac:chgData name="Aaron AJ" userId="6e839bef46d17590" providerId="LiveId" clId="{35823FEB-BE1B-48A1-9A1C-736C2DC63F66}" dt="2025-07-26T22:12:52.048" v="991" actId="27614"/>
          <ac:picMkLst>
            <pc:docMk/>
            <pc:sldMk cId="1108407071" sldId="291"/>
            <ac:picMk id="7" creationId="{F666589F-B44F-397F-EF05-5D9A9BFFE0D7}"/>
          </ac:picMkLst>
        </pc:picChg>
      </pc:sldChg>
      <pc:sldChg chg="addSp delSp modSp add mod modNotesTx">
        <pc:chgData name="Aaron AJ" userId="6e839bef46d17590" providerId="LiveId" clId="{35823FEB-BE1B-48A1-9A1C-736C2DC63F66}" dt="2025-07-27T22:54:11.801" v="1845" actId="20577"/>
        <pc:sldMkLst>
          <pc:docMk/>
          <pc:sldMk cId="1835919625" sldId="292"/>
        </pc:sldMkLst>
        <pc:spChg chg="mod">
          <ac:chgData name="Aaron AJ" userId="6e839bef46d17590" providerId="LiveId" clId="{35823FEB-BE1B-48A1-9A1C-736C2DC63F66}" dt="2025-07-26T22:15:39.042" v="1067" actId="26606"/>
          <ac:spMkLst>
            <pc:docMk/>
            <pc:sldMk cId="1835919625" sldId="292"/>
            <ac:spMk id="2" creationId="{00D6556C-4DB4-32C1-74AD-EE7765EDDC3B}"/>
          </ac:spMkLst>
        </pc:spChg>
        <pc:spChg chg="add">
          <ac:chgData name="Aaron AJ" userId="6e839bef46d17590" providerId="LiveId" clId="{35823FEB-BE1B-48A1-9A1C-736C2DC63F66}" dt="2025-07-26T22:15:39.042" v="1067" actId="26606"/>
          <ac:spMkLst>
            <pc:docMk/>
            <pc:sldMk cId="1835919625" sldId="292"/>
            <ac:spMk id="57" creationId="{A4AC5506-6312-4701-8D3C-40187889A947}"/>
          </ac:spMkLst>
        </pc:spChg>
        <pc:picChg chg="add mod">
          <ac:chgData name="Aaron AJ" userId="6e839bef46d17590" providerId="LiveId" clId="{35823FEB-BE1B-48A1-9A1C-736C2DC63F66}" dt="2025-07-26T22:16:05.143" v="1071" actId="1076"/>
          <ac:picMkLst>
            <pc:docMk/>
            <pc:sldMk cId="1835919625" sldId="292"/>
            <ac:picMk id="6" creationId="{FCF613AE-7D3B-CCCB-3EC3-7F24220D9D67}"/>
          </ac:picMkLst>
        </pc:picChg>
      </pc:sldChg>
      <pc:sldChg chg="new del">
        <pc:chgData name="Aaron AJ" userId="6e839bef46d17590" providerId="LiveId" clId="{35823FEB-BE1B-48A1-9A1C-736C2DC63F66}" dt="2025-07-26T22:13:16.138" v="993" actId="680"/>
        <pc:sldMkLst>
          <pc:docMk/>
          <pc:sldMk cId="2522408678" sldId="292"/>
        </pc:sldMkLst>
      </pc:sldChg>
      <pc:sldChg chg="modSp add mod modNotesTx">
        <pc:chgData name="Aaron AJ" userId="6e839bef46d17590" providerId="LiveId" clId="{35823FEB-BE1B-48A1-9A1C-736C2DC63F66}" dt="2025-07-27T17:03:51.818" v="1747" actId="20577"/>
        <pc:sldMkLst>
          <pc:docMk/>
          <pc:sldMk cId="440923047" sldId="293"/>
        </pc:sldMkLst>
        <pc:spChg chg="mod">
          <ac:chgData name="Aaron AJ" userId="6e839bef46d17590" providerId="LiveId" clId="{35823FEB-BE1B-48A1-9A1C-736C2DC63F66}" dt="2025-07-27T16:22:28.049" v="1735" actId="20577"/>
          <ac:spMkLst>
            <pc:docMk/>
            <pc:sldMk cId="440923047" sldId="293"/>
            <ac:spMk id="2" creationId="{F311A280-DEA8-1371-9A7F-4CF414C4C651}"/>
          </ac:spMkLst>
        </pc:spChg>
        <pc:spChg chg="mod">
          <ac:chgData name="Aaron AJ" userId="6e839bef46d17590" providerId="LiveId" clId="{35823FEB-BE1B-48A1-9A1C-736C2DC63F66}" dt="2025-07-26T22:40:11.204" v="1164" actId="20577"/>
          <ac:spMkLst>
            <pc:docMk/>
            <pc:sldMk cId="440923047" sldId="293"/>
            <ac:spMk id="7" creationId="{E2E3D2DE-9E68-D284-A647-C19D7B269FDF}"/>
          </ac:spMkLst>
        </pc:spChg>
      </pc:sldChg>
      <pc:sldChg chg="new del">
        <pc:chgData name="Aaron AJ" userId="6e839bef46d17590" providerId="LiveId" clId="{35823FEB-BE1B-48A1-9A1C-736C2DC63F66}" dt="2025-07-26T22:53:12.013" v="1296" actId="680"/>
        <pc:sldMkLst>
          <pc:docMk/>
          <pc:sldMk cId="851763902" sldId="294"/>
        </pc:sldMkLst>
      </pc:sldChg>
      <pc:sldChg chg="addSp delSp modSp add mod ord modNotesTx">
        <pc:chgData name="Aaron AJ" userId="6e839bef46d17590" providerId="LiveId" clId="{35823FEB-BE1B-48A1-9A1C-736C2DC63F66}" dt="2025-07-27T21:26:50.787" v="1834" actId="20577"/>
        <pc:sldMkLst>
          <pc:docMk/>
          <pc:sldMk cId="2502050914" sldId="294"/>
        </pc:sldMkLst>
        <pc:spChg chg="mod">
          <ac:chgData name="Aaron AJ" userId="6e839bef46d17590" providerId="LiveId" clId="{35823FEB-BE1B-48A1-9A1C-736C2DC63F66}" dt="2025-07-27T21:25:10.364" v="1805" actId="1076"/>
          <ac:spMkLst>
            <pc:docMk/>
            <pc:sldMk cId="2502050914" sldId="294"/>
            <ac:spMk id="2" creationId="{94A5B5B6-71BE-9724-DAF9-C85A0CE76EEA}"/>
          </ac:spMkLst>
        </pc:spChg>
        <pc:spChg chg="add mod">
          <ac:chgData name="Aaron AJ" userId="6e839bef46d17590" providerId="LiveId" clId="{35823FEB-BE1B-48A1-9A1C-736C2DC63F66}" dt="2025-07-27T21:25:07.107" v="1804" actId="1076"/>
          <ac:spMkLst>
            <pc:docMk/>
            <pc:sldMk cId="2502050914" sldId="294"/>
            <ac:spMk id="4" creationId="{EC791224-C30C-8562-3CCB-FA1D7D69629E}"/>
          </ac:spMkLst>
        </pc:spChg>
        <pc:picChg chg="add mod">
          <ac:chgData name="Aaron AJ" userId="6e839bef46d17590" providerId="LiveId" clId="{35823FEB-BE1B-48A1-9A1C-736C2DC63F66}" dt="2025-07-27T21:25:04.880" v="1803" actId="1076"/>
          <ac:picMkLst>
            <pc:docMk/>
            <pc:sldMk cId="2502050914" sldId="294"/>
            <ac:picMk id="5" creationId="{0B94465A-0EB1-F898-45AA-BE4152F6FF6F}"/>
          </ac:picMkLst>
        </pc:picChg>
      </pc:sldChg>
      <pc:sldChg chg="modSp add mod ord modNotesTx">
        <pc:chgData name="Aaron AJ" userId="6e839bef46d17590" providerId="LiveId" clId="{35823FEB-BE1B-48A1-9A1C-736C2DC63F66}" dt="2025-07-27T23:00:35.261" v="1874" actId="20577"/>
        <pc:sldMkLst>
          <pc:docMk/>
          <pc:sldMk cId="2489605063" sldId="295"/>
        </pc:sldMkLst>
        <pc:spChg chg="mod">
          <ac:chgData name="Aaron AJ" userId="6e839bef46d17590" providerId="LiveId" clId="{35823FEB-BE1B-48A1-9A1C-736C2DC63F66}" dt="2025-07-26T22:58:56.516" v="1455" actId="20577"/>
          <ac:spMkLst>
            <pc:docMk/>
            <pc:sldMk cId="2489605063" sldId="295"/>
            <ac:spMk id="2" creationId="{15217AC3-9327-3188-6934-3E4535016364}"/>
          </ac:spMkLst>
        </pc:spChg>
        <pc:spChg chg="mod">
          <ac:chgData name="Aaron AJ" userId="6e839bef46d17590" providerId="LiveId" clId="{35823FEB-BE1B-48A1-9A1C-736C2DC63F66}" dt="2025-07-27T23:00:35.261" v="1874" actId="20577"/>
          <ac:spMkLst>
            <pc:docMk/>
            <pc:sldMk cId="2489605063" sldId="295"/>
            <ac:spMk id="3" creationId="{5F559A03-18ED-164B-7009-01F95546EAFC}"/>
          </ac:spMkLst>
        </pc:spChg>
      </pc:sldChg>
      <pc:sldChg chg="add del">
        <pc:chgData name="Aaron AJ" userId="6e839bef46d17590" providerId="LiveId" clId="{35823FEB-BE1B-48A1-9A1C-736C2DC63F66}" dt="2025-07-26T22:58:46.593" v="1436" actId="47"/>
        <pc:sldMkLst>
          <pc:docMk/>
          <pc:sldMk cId="3782893804" sldId="295"/>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24082D-1B95-4563-8D5C-3CCC7ACE8560}" type="doc">
      <dgm:prSet loTypeId="urn:microsoft.com/office/officeart/2005/8/layout/hList1" loCatId="list" qsTypeId="urn:microsoft.com/office/officeart/2005/8/quickstyle/simple4" qsCatId="simple" csTypeId="urn:microsoft.com/office/officeart/2005/8/colors/accent0_3" csCatId="mainScheme" phldr="1"/>
      <dgm:spPr/>
      <dgm:t>
        <a:bodyPr/>
        <a:lstStyle/>
        <a:p>
          <a:endParaRPr lang="en-US"/>
        </a:p>
      </dgm:t>
    </dgm:pt>
    <dgm:pt modelId="{4A9EA0E6-4437-4B36-B19B-1FBBF6E6EB03}">
      <dgm:prSet/>
      <dgm:spPr/>
      <dgm:t>
        <a:bodyPr/>
        <a:lstStyle/>
        <a:p>
          <a:pPr>
            <a:defRPr b="1"/>
          </a:pPr>
          <a:r>
            <a:rPr lang="en-GB" b="1" noProof="0" dirty="0"/>
            <a:t>What is EEG Biometric Authentication?</a:t>
          </a:r>
          <a:endParaRPr lang="en-GB" noProof="0" dirty="0"/>
        </a:p>
      </dgm:t>
    </dgm:pt>
    <dgm:pt modelId="{65C84A4D-795C-417C-BF47-C05D9F9283AE}" type="parTrans" cxnId="{E51F6345-7F3E-4167-8AD4-860BE392C06E}">
      <dgm:prSet/>
      <dgm:spPr/>
      <dgm:t>
        <a:bodyPr/>
        <a:lstStyle/>
        <a:p>
          <a:endParaRPr lang="en-US"/>
        </a:p>
      </dgm:t>
    </dgm:pt>
    <dgm:pt modelId="{8F680797-C4F4-4379-AB7B-BEB9D1413D35}" type="sibTrans" cxnId="{E51F6345-7F3E-4167-8AD4-860BE392C06E}">
      <dgm:prSet/>
      <dgm:spPr/>
      <dgm:t>
        <a:bodyPr/>
        <a:lstStyle/>
        <a:p>
          <a:endParaRPr lang="en-US"/>
        </a:p>
      </dgm:t>
    </dgm:pt>
    <dgm:pt modelId="{A3950E17-DBC9-4F3F-A538-50DDF63485AB}">
      <dgm:prSet custT="1"/>
      <dgm:spPr/>
      <dgm:t>
        <a:bodyPr/>
        <a:lstStyle/>
        <a:p>
          <a:r>
            <a:rPr lang="en-GB" sz="2400" noProof="0" dirty="0"/>
            <a:t>Utilizes unique brain activity patterns for identification.</a:t>
          </a:r>
        </a:p>
      </dgm:t>
    </dgm:pt>
    <dgm:pt modelId="{D5E15165-79E6-4C2A-94C4-5F842ED7B642}" type="parTrans" cxnId="{AD591B9A-BD8C-40D4-9121-FF0FB6B49F08}">
      <dgm:prSet/>
      <dgm:spPr/>
      <dgm:t>
        <a:bodyPr/>
        <a:lstStyle/>
        <a:p>
          <a:endParaRPr lang="en-US"/>
        </a:p>
      </dgm:t>
    </dgm:pt>
    <dgm:pt modelId="{269EFDDE-F769-48F8-863E-8B72A44A325B}" type="sibTrans" cxnId="{AD591B9A-BD8C-40D4-9121-FF0FB6B49F08}">
      <dgm:prSet/>
      <dgm:spPr/>
      <dgm:t>
        <a:bodyPr/>
        <a:lstStyle/>
        <a:p>
          <a:endParaRPr lang="en-US"/>
        </a:p>
      </dgm:t>
    </dgm:pt>
    <dgm:pt modelId="{9B96A62B-F850-49FC-9929-6C83A42D1EF1}">
      <dgm:prSet custT="1"/>
      <dgm:spPr/>
      <dgm:t>
        <a:bodyPr/>
        <a:lstStyle/>
        <a:p>
          <a:r>
            <a:rPr lang="en-GB" sz="2400" noProof="0" dirty="0"/>
            <a:t>Nearly impossible to forge compared to fingerprints or facial recognition.</a:t>
          </a:r>
        </a:p>
      </dgm:t>
    </dgm:pt>
    <dgm:pt modelId="{2A4C258B-669E-4625-AD5B-4E30C76A172D}" type="parTrans" cxnId="{391543EB-3D92-44C0-AFB2-B1C343D29389}">
      <dgm:prSet/>
      <dgm:spPr/>
      <dgm:t>
        <a:bodyPr/>
        <a:lstStyle/>
        <a:p>
          <a:endParaRPr lang="en-US"/>
        </a:p>
      </dgm:t>
    </dgm:pt>
    <dgm:pt modelId="{2ED311FF-FECB-4364-9E46-98107B31C467}" type="sibTrans" cxnId="{391543EB-3D92-44C0-AFB2-B1C343D29389}">
      <dgm:prSet/>
      <dgm:spPr/>
      <dgm:t>
        <a:bodyPr/>
        <a:lstStyle/>
        <a:p>
          <a:endParaRPr lang="en-US"/>
        </a:p>
      </dgm:t>
    </dgm:pt>
    <dgm:pt modelId="{CC5B2BA1-528E-4229-AFAB-2D0AD066047F}">
      <dgm:prSet/>
      <dgm:spPr/>
      <dgm:t>
        <a:bodyPr/>
        <a:lstStyle/>
        <a:p>
          <a:pPr>
            <a:defRPr b="1"/>
          </a:pPr>
          <a:r>
            <a:rPr lang="en-GB" b="1" noProof="0" dirty="0"/>
            <a:t>Key Methods</a:t>
          </a:r>
          <a:r>
            <a:rPr lang="en-GB" noProof="0" dirty="0"/>
            <a:t>:</a:t>
          </a:r>
        </a:p>
      </dgm:t>
    </dgm:pt>
    <dgm:pt modelId="{813FD86F-543B-42BB-9315-90E35C21D584}" type="parTrans" cxnId="{DEF8AA39-9ED3-48CB-800C-BAC314A7EA8E}">
      <dgm:prSet/>
      <dgm:spPr/>
      <dgm:t>
        <a:bodyPr/>
        <a:lstStyle/>
        <a:p>
          <a:endParaRPr lang="en-US"/>
        </a:p>
      </dgm:t>
    </dgm:pt>
    <dgm:pt modelId="{56E00505-C1DC-4C2C-8F47-9A1D89F053A2}" type="sibTrans" cxnId="{DEF8AA39-9ED3-48CB-800C-BAC314A7EA8E}">
      <dgm:prSet/>
      <dgm:spPr/>
      <dgm:t>
        <a:bodyPr/>
        <a:lstStyle/>
        <a:p>
          <a:endParaRPr lang="en-US"/>
        </a:p>
      </dgm:t>
    </dgm:pt>
    <dgm:pt modelId="{BB9C0E80-1933-474A-89E4-CFAC7686F33F}">
      <dgm:prSet custT="1"/>
      <dgm:spPr/>
      <dgm:t>
        <a:bodyPr/>
        <a:lstStyle/>
        <a:p>
          <a:r>
            <a:rPr lang="en-GB" sz="2000" b="0" noProof="0" dirty="0"/>
            <a:t>Data collected using an EEG headset under Open-Eye protocols</a:t>
          </a:r>
        </a:p>
      </dgm:t>
    </dgm:pt>
    <dgm:pt modelId="{18C59365-62A0-40C8-9803-D6B931E5B9E7}" type="parTrans" cxnId="{F3B40898-E36E-40F4-9562-ED5EFD2062DC}">
      <dgm:prSet/>
      <dgm:spPr/>
      <dgm:t>
        <a:bodyPr/>
        <a:lstStyle/>
        <a:p>
          <a:endParaRPr lang="en-US"/>
        </a:p>
      </dgm:t>
    </dgm:pt>
    <dgm:pt modelId="{81E14AE9-BCBF-4A17-8590-56A3115087D4}" type="sibTrans" cxnId="{F3B40898-E36E-40F4-9562-ED5EFD2062DC}">
      <dgm:prSet/>
      <dgm:spPr/>
      <dgm:t>
        <a:bodyPr/>
        <a:lstStyle/>
        <a:p>
          <a:endParaRPr lang="en-US"/>
        </a:p>
      </dgm:t>
    </dgm:pt>
    <dgm:pt modelId="{3CDE397A-54B8-4CA9-BC1B-FC36182F08B8}">
      <dgm:prSet/>
      <dgm:spPr/>
      <dgm:t>
        <a:bodyPr/>
        <a:lstStyle/>
        <a:p>
          <a:pPr>
            <a:defRPr b="1"/>
          </a:pPr>
          <a:r>
            <a:rPr lang="en-GB" noProof="0" dirty="0"/>
            <a:t>Focus Areas:</a:t>
          </a:r>
        </a:p>
      </dgm:t>
    </dgm:pt>
    <dgm:pt modelId="{A9F71C07-E13C-4DE2-A4C5-42B148A26893}" type="parTrans" cxnId="{C5E02E35-6F81-4598-B6DF-958708B8C8A4}">
      <dgm:prSet/>
      <dgm:spPr/>
      <dgm:t>
        <a:bodyPr/>
        <a:lstStyle/>
        <a:p>
          <a:endParaRPr lang="en-US"/>
        </a:p>
      </dgm:t>
    </dgm:pt>
    <dgm:pt modelId="{322E07CB-F6F4-4809-BC9B-4E9F7C4F3C30}" type="sibTrans" cxnId="{C5E02E35-6F81-4598-B6DF-958708B8C8A4}">
      <dgm:prSet/>
      <dgm:spPr/>
      <dgm:t>
        <a:bodyPr/>
        <a:lstStyle/>
        <a:p>
          <a:endParaRPr lang="en-US"/>
        </a:p>
      </dgm:t>
    </dgm:pt>
    <dgm:pt modelId="{6C5AD6A6-4675-4DFD-A99A-F280F05CB70B}">
      <dgm:prSet/>
      <dgm:spPr/>
      <dgm:t>
        <a:bodyPr/>
        <a:lstStyle/>
        <a:p>
          <a:r>
            <a:rPr lang="en-GB" noProof="0" dirty="0"/>
            <a:t>EEG preprocessing pipeline: filtering, normalisation, downsampling, and segmentation</a:t>
          </a:r>
        </a:p>
      </dgm:t>
    </dgm:pt>
    <dgm:pt modelId="{A587975A-5515-4424-8EAE-416C8FD0A2BF}" type="parTrans" cxnId="{311EF53F-0409-4B6E-93D7-5A94B88CCFEE}">
      <dgm:prSet/>
      <dgm:spPr/>
      <dgm:t>
        <a:bodyPr/>
        <a:lstStyle/>
        <a:p>
          <a:endParaRPr lang="en-US"/>
        </a:p>
      </dgm:t>
    </dgm:pt>
    <dgm:pt modelId="{9071F75C-E0AF-4D0A-BEC1-B4420F738B08}" type="sibTrans" cxnId="{311EF53F-0409-4B6E-93D7-5A94B88CCFEE}">
      <dgm:prSet/>
      <dgm:spPr/>
      <dgm:t>
        <a:bodyPr/>
        <a:lstStyle/>
        <a:p>
          <a:endParaRPr lang="en-US"/>
        </a:p>
      </dgm:t>
    </dgm:pt>
    <dgm:pt modelId="{FC541DF0-9EBC-4BBD-9C44-5C62DB5C6493}">
      <dgm:prSet/>
      <dgm:spPr/>
      <dgm:t>
        <a:bodyPr/>
        <a:lstStyle/>
        <a:p>
          <a:r>
            <a:rPr lang="en-GB" noProof="0" dirty="0"/>
            <a:t>CNN architecture optimised for </a:t>
          </a:r>
          <a:r>
            <a:rPr lang="en-GB" b="1" noProof="0" dirty="0"/>
            <a:t>spatial and temporal features</a:t>
          </a:r>
          <a:endParaRPr lang="en-GB" noProof="0" dirty="0"/>
        </a:p>
      </dgm:t>
    </dgm:pt>
    <dgm:pt modelId="{7F0D4ECC-28D0-43AA-9526-037D00AD5F57}" type="parTrans" cxnId="{FF6C5F87-4002-45D0-8265-9D6C310DF544}">
      <dgm:prSet/>
      <dgm:spPr/>
      <dgm:t>
        <a:bodyPr/>
        <a:lstStyle/>
        <a:p>
          <a:endParaRPr lang="en-MY"/>
        </a:p>
      </dgm:t>
    </dgm:pt>
    <dgm:pt modelId="{B0C2500C-DE14-4966-8199-1801EBA769D3}" type="sibTrans" cxnId="{FF6C5F87-4002-45D0-8265-9D6C310DF544}">
      <dgm:prSet/>
      <dgm:spPr/>
      <dgm:t>
        <a:bodyPr/>
        <a:lstStyle/>
        <a:p>
          <a:endParaRPr lang="en-MY"/>
        </a:p>
      </dgm:t>
    </dgm:pt>
    <dgm:pt modelId="{CB293C62-2CC4-41D6-A0B2-6FD5D76A76D0}">
      <dgm:prSet/>
      <dgm:spPr/>
      <dgm:t>
        <a:bodyPr/>
        <a:lstStyle/>
        <a:p>
          <a:r>
            <a:rPr lang="en-GB" noProof="0" dirty="0"/>
            <a:t>Use of </a:t>
          </a:r>
          <a:r>
            <a:rPr lang="en-GB" b="1" noProof="0" dirty="0"/>
            <a:t>majority voting</a:t>
          </a:r>
          <a:r>
            <a:rPr lang="en-GB" noProof="0" dirty="0"/>
            <a:t> to improve subject-level predictions.</a:t>
          </a:r>
        </a:p>
      </dgm:t>
    </dgm:pt>
    <dgm:pt modelId="{1B715EF4-53AD-4BFC-BCBF-B888F91BAEA0}" type="parTrans" cxnId="{E55ACB2C-5383-452A-BA09-07499CDE5098}">
      <dgm:prSet/>
      <dgm:spPr/>
      <dgm:t>
        <a:bodyPr/>
        <a:lstStyle/>
        <a:p>
          <a:endParaRPr lang="en-MY"/>
        </a:p>
      </dgm:t>
    </dgm:pt>
    <dgm:pt modelId="{FC9ABEA9-0E86-4CA2-8C13-D5D12DA3FBDE}" type="sibTrans" cxnId="{E55ACB2C-5383-452A-BA09-07499CDE5098}">
      <dgm:prSet/>
      <dgm:spPr/>
      <dgm:t>
        <a:bodyPr/>
        <a:lstStyle/>
        <a:p>
          <a:endParaRPr lang="en-MY"/>
        </a:p>
      </dgm:t>
    </dgm:pt>
    <dgm:pt modelId="{CC4EDDE5-4C47-4E40-B26A-F1A0543DB317}">
      <dgm:prSet custT="1"/>
      <dgm:spPr/>
      <dgm:t>
        <a:bodyPr/>
        <a:lstStyle/>
        <a:p>
          <a:r>
            <a:rPr lang="en-GB" sz="2400" i="0" noProof="0" dirty="0"/>
            <a:t>Non-visible and user-specific</a:t>
          </a:r>
        </a:p>
      </dgm:t>
    </dgm:pt>
    <dgm:pt modelId="{5AD47013-C212-4CBA-B417-858D373C7EE8}" type="parTrans" cxnId="{E57407C7-39F3-4867-BF1D-1B9436C21645}">
      <dgm:prSet/>
      <dgm:spPr/>
      <dgm:t>
        <a:bodyPr/>
        <a:lstStyle/>
        <a:p>
          <a:endParaRPr lang="en-GB"/>
        </a:p>
      </dgm:t>
    </dgm:pt>
    <dgm:pt modelId="{2443A084-04AF-4072-BBA1-76F11DDF1683}" type="sibTrans" cxnId="{E57407C7-39F3-4867-BF1D-1B9436C21645}">
      <dgm:prSet/>
      <dgm:spPr/>
      <dgm:t>
        <a:bodyPr/>
        <a:lstStyle/>
        <a:p>
          <a:endParaRPr lang="en-GB"/>
        </a:p>
      </dgm:t>
    </dgm:pt>
    <dgm:pt modelId="{F6F1BE51-AE7F-42D1-9F64-5189752F2FA9}">
      <dgm:prSet custT="1"/>
      <dgm:spPr/>
      <dgm:t>
        <a:bodyPr/>
        <a:lstStyle/>
        <a:p>
          <a:r>
            <a:rPr lang="en-GB" sz="2000" b="0" noProof="0" dirty="0"/>
            <a:t>Processed EEG segments analysed using a Convolutional Neural Network (CNN).</a:t>
          </a:r>
        </a:p>
      </dgm:t>
    </dgm:pt>
    <dgm:pt modelId="{7B929EAF-DB0F-47DE-9E20-04FDEEB6D61A}" type="sibTrans" cxnId="{5C5D1274-6940-4773-AD99-088A09598AB9}">
      <dgm:prSet/>
      <dgm:spPr/>
      <dgm:t>
        <a:bodyPr/>
        <a:lstStyle/>
        <a:p>
          <a:endParaRPr lang="en-US"/>
        </a:p>
      </dgm:t>
    </dgm:pt>
    <dgm:pt modelId="{687235F7-DD66-439E-B7C0-7714495D6E13}" type="parTrans" cxnId="{5C5D1274-6940-4773-AD99-088A09598AB9}">
      <dgm:prSet/>
      <dgm:spPr/>
      <dgm:t>
        <a:bodyPr/>
        <a:lstStyle/>
        <a:p>
          <a:endParaRPr lang="en-US"/>
        </a:p>
      </dgm:t>
    </dgm:pt>
    <dgm:pt modelId="{5AE9B1FF-45FD-48A4-BBE2-BF80C6B6E554}">
      <dgm:prSet custT="1"/>
      <dgm:spPr/>
      <dgm:t>
        <a:bodyPr/>
        <a:lstStyle/>
        <a:p>
          <a:r>
            <a:rPr lang="en-GB" sz="2000" b="0" noProof="0" dirty="0"/>
            <a:t>Each trial segmented into 5-second windows for subject identification</a:t>
          </a:r>
        </a:p>
      </dgm:t>
    </dgm:pt>
    <dgm:pt modelId="{4EE3F497-312C-4C14-BFD0-061D5562E2F6}" type="sibTrans" cxnId="{381F29BE-5B2D-49CF-8F58-AF630A897326}">
      <dgm:prSet/>
      <dgm:spPr/>
      <dgm:t>
        <a:bodyPr/>
        <a:lstStyle/>
        <a:p>
          <a:endParaRPr lang="en-GB"/>
        </a:p>
      </dgm:t>
    </dgm:pt>
    <dgm:pt modelId="{D259622B-02D5-4D1B-A336-8A743D01E9A5}" type="parTrans" cxnId="{381F29BE-5B2D-49CF-8F58-AF630A897326}">
      <dgm:prSet/>
      <dgm:spPr/>
      <dgm:t>
        <a:bodyPr/>
        <a:lstStyle/>
        <a:p>
          <a:endParaRPr lang="en-GB"/>
        </a:p>
      </dgm:t>
    </dgm:pt>
    <dgm:pt modelId="{73E53805-A000-45D8-8AF3-973D268DD7F4}" type="pres">
      <dgm:prSet presAssocID="{2B24082D-1B95-4563-8D5C-3CCC7ACE8560}" presName="Name0" presStyleCnt="0">
        <dgm:presLayoutVars>
          <dgm:dir/>
          <dgm:animLvl val="lvl"/>
          <dgm:resizeHandles val="exact"/>
        </dgm:presLayoutVars>
      </dgm:prSet>
      <dgm:spPr/>
    </dgm:pt>
    <dgm:pt modelId="{5F1345F0-2152-40BC-8ED6-FF95BBCA3994}" type="pres">
      <dgm:prSet presAssocID="{4A9EA0E6-4437-4B36-B19B-1FBBF6E6EB03}" presName="composite" presStyleCnt="0"/>
      <dgm:spPr/>
    </dgm:pt>
    <dgm:pt modelId="{067495D5-3346-4D68-A917-9A943D246541}" type="pres">
      <dgm:prSet presAssocID="{4A9EA0E6-4437-4B36-B19B-1FBBF6E6EB03}" presName="parTx" presStyleLbl="alignNode1" presStyleIdx="0" presStyleCnt="3">
        <dgm:presLayoutVars>
          <dgm:chMax val="0"/>
          <dgm:chPref val="0"/>
          <dgm:bulletEnabled val="1"/>
        </dgm:presLayoutVars>
      </dgm:prSet>
      <dgm:spPr/>
    </dgm:pt>
    <dgm:pt modelId="{4BA3A8FC-7FA9-4D3C-97FA-98ABE381806D}" type="pres">
      <dgm:prSet presAssocID="{4A9EA0E6-4437-4B36-B19B-1FBBF6E6EB03}" presName="desTx" presStyleLbl="alignAccFollowNode1" presStyleIdx="0" presStyleCnt="3">
        <dgm:presLayoutVars>
          <dgm:bulletEnabled val="1"/>
        </dgm:presLayoutVars>
      </dgm:prSet>
      <dgm:spPr/>
    </dgm:pt>
    <dgm:pt modelId="{DBE08109-A17A-4D20-9745-EB91DDE0DF44}" type="pres">
      <dgm:prSet presAssocID="{8F680797-C4F4-4379-AB7B-BEB9D1413D35}" presName="space" presStyleCnt="0"/>
      <dgm:spPr/>
    </dgm:pt>
    <dgm:pt modelId="{57D71978-951C-4690-A083-A235CAB3D7CF}" type="pres">
      <dgm:prSet presAssocID="{CC5B2BA1-528E-4229-AFAB-2D0AD066047F}" presName="composite" presStyleCnt="0"/>
      <dgm:spPr/>
    </dgm:pt>
    <dgm:pt modelId="{572748FD-A529-47AB-A368-11100E49986F}" type="pres">
      <dgm:prSet presAssocID="{CC5B2BA1-528E-4229-AFAB-2D0AD066047F}" presName="parTx" presStyleLbl="alignNode1" presStyleIdx="1" presStyleCnt="3">
        <dgm:presLayoutVars>
          <dgm:chMax val="0"/>
          <dgm:chPref val="0"/>
          <dgm:bulletEnabled val="1"/>
        </dgm:presLayoutVars>
      </dgm:prSet>
      <dgm:spPr/>
    </dgm:pt>
    <dgm:pt modelId="{43E0018C-DD20-41FA-9B22-B78E5F81A0B2}" type="pres">
      <dgm:prSet presAssocID="{CC5B2BA1-528E-4229-AFAB-2D0AD066047F}" presName="desTx" presStyleLbl="alignAccFollowNode1" presStyleIdx="1" presStyleCnt="3">
        <dgm:presLayoutVars>
          <dgm:bulletEnabled val="1"/>
        </dgm:presLayoutVars>
      </dgm:prSet>
      <dgm:spPr/>
    </dgm:pt>
    <dgm:pt modelId="{15B0C369-89AD-47F9-B63D-9F74C6CFD30F}" type="pres">
      <dgm:prSet presAssocID="{56E00505-C1DC-4C2C-8F47-9A1D89F053A2}" presName="space" presStyleCnt="0"/>
      <dgm:spPr/>
    </dgm:pt>
    <dgm:pt modelId="{6FEB5F6C-9E58-4641-9529-1FDF3ED1FEC3}" type="pres">
      <dgm:prSet presAssocID="{3CDE397A-54B8-4CA9-BC1B-FC36182F08B8}" presName="composite" presStyleCnt="0"/>
      <dgm:spPr/>
    </dgm:pt>
    <dgm:pt modelId="{8EB544D5-87E2-41B0-A356-7C2481532726}" type="pres">
      <dgm:prSet presAssocID="{3CDE397A-54B8-4CA9-BC1B-FC36182F08B8}" presName="parTx" presStyleLbl="alignNode1" presStyleIdx="2" presStyleCnt="3">
        <dgm:presLayoutVars>
          <dgm:chMax val="0"/>
          <dgm:chPref val="0"/>
          <dgm:bulletEnabled val="1"/>
        </dgm:presLayoutVars>
      </dgm:prSet>
      <dgm:spPr/>
    </dgm:pt>
    <dgm:pt modelId="{046BCB0F-A636-4E23-8321-6CF7138D89F3}" type="pres">
      <dgm:prSet presAssocID="{3CDE397A-54B8-4CA9-BC1B-FC36182F08B8}" presName="desTx" presStyleLbl="alignAccFollowNode1" presStyleIdx="2" presStyleCnt="3">
        <dgm:presLayoutVars>
          <dgm:bulletEnabled val="1"/>
        </dgm:presLayoutVars>
      </dgm:prSet>
      <dgm:spPr/>
    </dgm:pt>
  </dgm:ptLst>
  <dgm:cxnLst>
    <dgm:cxn modelId="{DF83D917-8CF8-4D43-AD3B-ADAEDD0F30D8}" type="presOf" srcId="{A3950E17-DBC9-4F3F-A538-50DDF63485AB}" destId="{4BA3A8FC-7FA9-4D3C-97FA-98ABE381806D}" srcOrd="0" destOrd="0" presId="urn:microsoft.com/office/officeart/2005/8/layout/hList1"/>
    <dgm:cxn modelId="{9797E82B-CAFE-490F-B0B1-166F1EFB3C16}" type="presOf" srcId="{9B96A62B-F850-49FC-9929-6C83A42D1EF1}" destId="{4BA3A8FC-7FA9-4D3C-97FA-98ABE381806D}" srcOrd="0" destOrd="2" presId="urn:microsoft.com/office/officeart/2005/8/layout/hList1"/>
    <dgm:cxn modelId="{E55ACB2C-5383-452A-BA09-07499CDE5098}" srcId="{3CDE397A-54B8-4CA9-BC1B-FC36182F08B8}" destId="{CB293C62-2CC4-41D6-A0B2-6FD5D76A76D0}" srcOrd="2" destOrd="0" parTransId="{1B715EF4-53AD-4BFC-BCBF-B888F91BAEA0}" sibTransId="{FC9ABEA9-0E86-4CA2-8C13-D5D12DA3FBDE}"/>
    <dgm:cxn modelId="{C5E02E35-6F81-4598-B6DF-958708B8C8A4}" srcId="{2B24082D-1B95-4563-8D5C-3CCC7ACE8560}" destId="{3CDE397A-54B8-4CA9-BC1B-FC36182F08B8}" srcOrd="2" destOrd="0" parTransId="{A9F71C07-E13C-4DE2-A4C5-42B148A26893}" sibTransId="{322E07CB-F6F4-4809-BC9B-4E9F7C4F3C30}"/>
    <dgm:cxn modelId="{7901B335-A46E-4A2B-9CCC-9E347AFE87B5}" type="presOf" srcId="{5AE9B1FF-45FD-48A4-BBE2-BF80C6B6E554}" destId="{43E0018C-DD20-41FA-9B22-B78E5F81A0B2}" srcOrd="0" destOrd="2" presId="urn:microsoft.com/office/officeart/2005/8/layout/hList1"/>
    <dgm:cxn modelId="{DEF8AA39-9ED3-48CB-800C-BAC314A7EA8E}" srcId="{2B24082D-1B95-4563-8D5C-3CCC7ACE8560}" destId="{CC5B2BA1-528E-4229-AFAB-2D0AD066047F}" srcOrd="1" destOrd="0" parTransId="{813FD86F-543B-42BB-9315-90E35C21D584}" sibTransId="{56E00505-C1DC-4C2C-8F47-9A1D89F053A2}"/>
    <dgm:cxn modelId="{311EF53F-0409-4B6E-93D7-5A94B88CCFEE}" srcId="{3CDE397A-54B8-4CA9-BC1B-FC36182F08B8}" destId="{6C5AD6A6-4675-4DFD-A99A-F280F05CB70B}" srcOrd="0" destOrd="0" parTransId="{A587975A-5515-4424-8EAE-416C8FD0A2BF}" sibTransId="{9071F75C-E0AF-4D0A-BEC1-B4420F738B08}"/>
    <dgm:cxn modelId="{E51F6345-7F3E-4167-8AD4-860BE392C06E}" srcId="{2B24082D-1B95-4563-8D5C-3CCC7ACE8560}" destId="{4A9EA0E6-4437-4B36-B19B-1FBBF6E6EB03}" srcOrd="0" destOrd="0" parTransId="{65C84A4D-795C-417C-BF47-C05D9F9283AE}" sibTransId="{8F680797-C4F4-4379-AB7B-BEB9D1413D35}"/>
    <dgm:cxn modelId="{9ED3B371-5107-425C-BF76-17BC21598063}" type="presOf" srcId="{CC4EDDE5-4C47-4E40-B26A-F1A0543DB317}" destId="{4BA3A8FC-7FA9-4D3C-97FA-98ABE381806D}" srcOrd="0" destOrd="1" presId="urn:microsoft.com/office/officeart/2005/8/layout/hList1"/>
    <dgm:cxn modelId="{5C5D1274-6940-4773-AD99-088A09598AB9}" srcId="{CC5B2BA1-528E-4229-AFAB-2D0AD066047F}" destId="{F6F1BE51-AE7F-42D1-9F64-5189752F2FA9}" srcOrd="1" destOrd="0" parTransId="{687235F7-DD66-439E-B7C0-7714495D6E13}" sibTransId="{7B929EAF-DB0F-47DE-9E20-04FDEEB6D61A}"/>
    <dgm:cxn modelId="{A08C6285-0AB5-4A8F-8F72-3DE923147A28}" type="presOf" srcId="{CC5B2BA1-528E-4229-AFAB-2D0AD066047F}" destId="{572748FD-A529-47AB-A368-11100E49986F}" srcOrd="0" destOrd="0" presId="urn:microsoft.com/office/officeart/2005/8/layout/hList1"/>
    <dgm:cxn modelId="{FF6C5F87-4002-45D0-8265-9D6C310DF544}" srcId="{3CDE397A-54B8-4CA9-BC1B-FC36182F08B8}" destId="{FC541DF0-9EBC-4BBD-9C44-5C62DB5C6493}" srcOrd="1" destOrd="0" parTransId="{7F0D4ECC-28D0-43AA-9526-037D00AD5F57}" sibTransId="{B0C2500C-DE14-4966-8199-1801EBA769D3}"/>
    <dgm:cxn modelId="{97709B91-23BC-45C8-9517-D2015F3D953E}" type="presOf" srcId="{F6F1BE51-AE7F-42D1-9F64-5189752F2FA9}" destId="{43E0018C-DD20-41FA-9B22-B78E5F81A0B2}" srcOrd="0" destOrd="1" presId="urn:microsoft.com/office/officeart/2005/8/layout/hList1"/>
    <dgm:cxn modelId="{2C95FB97-8CE8-4D83-9D98-4E56E3B37AEC}" type="presOf" srcId="{3CDE397A-54B8-4CA9-BC1B-FC36182F08B8}" destId="{8EB544D5-87E2-41B0-A356-7C2481532726}" srcOrd="0" destOrd="0" presId="urn:microsoft.com/office/officeart/2005/8/layout/hList1"/>
    <dgm:cxn modelId="{F3B40898-E36E-40F4-9562-ED5EFD2062DC}" srcId="{CC5B2BA1-528E-4229-AFAB-2D0AD066047F}" destId="{BB9C0E80-1933-474A-89E4-CFAC7686F33F}" srcOrd="0" destOrd="0" parTransId="{18C59365-62A0-40C8-9803-D6B931E5B9E7}" sibTransId="{81E14AE9-BCBF-4A17-8590-56A3115087D4}"/>
    <dgm:cxn modelId="{AD591B9A-BD8C-40D4-9121-FF0FB6B49F08}" srcId="{4A9EA0E6-4437-4B36-B19B-1FBBF6E6EB03}" destId="{A3950E17-DBC9-4F3F-A538-50DDF63485AB}" srcOrd="0" destOrd="0" parTransId="{D5E15165-79E6-4C2A-94C4-5F842ED7B642}" sibTransId="{269EFDDE-F769-48F8-863E-8B72A44A325B}"/>
    <dgm:cxn modelId="{FFEBB79B-9324-4830-9626-7C6D675787BA}" type="presOf" srcId="{2B24082D-1B95-4563-8D5C-3CCC7ACE8560}" destId="{73E53805-A000-45D8-8AF3-973D268DD7F4}" srcOrd="0" destOrd="0" presId="urn:microsoft.com/office/officeart/2005/8/layout/hList1"/>
    <dgm:cxn modelId="{7061BAAC-82DA-4805-A177-99D63719EFDF}" type="presOf" srcId="{BB9C0E80-1933-474A-89E4-CFAC7686F33F}" destId="{43E0018C-DD20-41FA-9B22-B78E5F81A0B2}" srcOrd="0" destOrd="0" presId="urn:microsoft.com/office/officeart/2005/8/layout/hList1"/>
    <dgm:cxn modelId="{381F29BE-5B2D-49CF-8F58-AF630A897326}" srcId="{CC5B2BA1-528E-4229-AFAB-2D0AD066047F}" destId="{5AE9B1FF-45FD-48A4-BBE2-BF80C6B6E554}" srcOrd="2" destOrd="0" parTransId="{D259622B-02D5-4D1B-A336-8A743D01E9A5}" sibTransId="{4EE3F497-312C-4C14-BFD0-061D5562E2F6}"/>
    <dgm:cxn modelId="{0DDE74C4-5FF5-4D3D-9CB6-17068E2320D3}" type="presOf" srcId="{FC541DF0-9EBC-4BBD-9C44-5C62DB5C6493}" destId="{046BCB0F-A636-4E23-8321-6CF7138D89F3}" srcOrd="0" destOrd="1" presId="urn:microsoft.com/office/officeart/2005/8/layout/hList1"/>
    <dgm:cxn modelId="{E57407C7-39F3-4867-BF1D-1B9436C21645}" srcId="{4A9EA0E6-4437-4B36-B19B-1FBBF6E6EB03}" destId="{CC4EDDE5-4C47-4E40-B26A-F1A0543DB317}" srcOrd="1" destOrd="0" parTransId="{5AD47013-C212-4CBA-B417-858D373C7EE8}" sibTransId="{2443A084-04AF-4072-BBA1-76F11DDF1683}"/>
    <dgm:cxn modelId="{40D9B4DD-80E8-4555-9AF5-A01E46D26BB4}" type="presOf" srcId="{CB293C62-2CC4-41D6-A0B2-6FD5D76A76D0}" destId="{046BCB0F-A636-4E23-8321-6CF7138D89F3}" srcOrd="0" destOrd="2" presId="urn:microsoft.com/office/officeart/2005/8/layout/hList1"/>
    <dgm:cxn modelId="{086AEFDE-4DA6-4C9A-92BB-0BC9D9AC27BB}" type="presOf" srcId="{4A9EA0E6-4437-4B36-B19B-1FBBF6E6EB03}" destId="{067495D5-3346-4D68-A917-9A943D246541}" srcOrd="0" destOrd="0" presId="urn:microsoft.com/office/officeart/2005/8/layout/hList1"/>
    <dgm:cxn modelId="{391543EB-3D92-44C0-AFB2-B1C343D29389}" srcId="{4A9EA0E6-4437-4B36-B19B-1FBBF6E6EB03}" destId="{9B96A62B-F850-49FC-9929-6C83A42D1EF1}" srcOrd="2" destOrd="0" parTransId="{2A4C258B-669E-4625-AD5B-4E30C76A172D}" sibTransId="{2ED311FF-FECB-4364-9E46-98107B31C467}"/>
    <dgm:cxn modelId="{0CDE41ED-14FD-4168-B638-1015ECD8629D}" type="presOf" srcId="{6C5AD6A6-4675-4DFD-A99A-F280F05CB70B}" destId="{046BCB0F-A636-4E23-8321-6CF7138D89F3}" srcOrd="0" destOrd="0" presId="urn:microsoft.com/office/officeart/2005/8/layout/hList1"/>
    <dgm:cxn modelId="{F0FCD94D-5198-401C-9A32-FD34D46113C8}" type="presParOf" srcId="{73E53805-A000-45D8-8AF3-973D268DD7F4}" destId="{5F1345F0-2152-40BC-8ED6-FF95BBCA3994}" srcOrd="0" destOrd="0" presId="urn:microsoft.com/office/officeart/2005/8/layout/hList1"/>
    <dgm:cxn modelId="{675FDF74-A537-45A4-88EF-9B144B9728D0}" type="presParOf" srcId="{5F1345F0-2152-40BC-8ED6-FF95BBCA3994}" destId="{067495D5-3346-4D68-A917-9A943D246541}" srcOrd="0" destOrd="0" presId="urn:microsoft.com/office/officeart/2005/8/layout/hList1"/>
    <dgm:cxn modelId="{6144309B-D89F-472A-8482-394065011F7F}" type="presParOf" srcId="{5F1345F0-2152-40BC-8ED6-FF95BBCA3994}" destId="{4BA3A8FC-7FA9-4D3C-97FA-98ABE381806D}" srcOrd="1" destOrd="0" presId="urn:microsoft.com/office/officeart/2005/8/layout/hList1"/>
    <dgm:cxn modelId="{631E2A9C-32EA-40D3-A5FD-5C4C2CD9B054}" type="presParOf" srcId="{73E53805-A000-45D8-8AF3-973D268DD7F4}" destId="{DBE08109-A17A-4D20-9745-EB91DDE0DF44}" srcOrd="1" destOrd="0" presId="urn:microsoft.com/office/officeart/2005/8/layout/hList1"/>
    <dgm:cxn modelId="{F1FA3F40-606A-4CF6-BC85-BD2AF123B623}" type="presParOf" srcId="{73E53805-A000-45D8-8AF3-973D268DD7F4}" destId="{57D71978-951C-4690-A083-A235CAB3D7CF}" srcOrd="2" destOrd="0" presId="urn:microsoft.com/office/officeart/2005/8/layout/hList1"/>
    <dgm:cxn modelId="{45322878-3D97-4B59-B869-103D6CAF06D6}" type="presParOf" srcId="{57D71978-951C-4690-A083-A235CAB3D7CF}" destId="{572748FD-A529-47AB-A368-11100E49986F}" srcOrd="0" destOrd="0" presId="urn:microsoft.com/office/officeart/2005/8/layout/hList1"/>
    <dgm:cxn modelId="{38AF4B6C-47F1-4480-B072-E47A75333CF2}" type="presParOf" srcId="{57D71978-951C-4690-A083-A235CAB3D7CF}" destId="{43E0018C-DD20-41FA-9B22-B78E5F81A0B2}" srcOrd="1" destOrd="0" presId="urn:microsoft.com/office/officeart/2005/8/layout/hList1"/>
    <dgm:cxn modelId="{34A66789-47BD-4BFC-87CE-AF86BBBA7BE1}" type="presParOf" srcId="{73E53805-A000-45D8-8AF3-973D268DD7F4}" destId="{15B0C369-89AD-47F9-B63D-9F74C6CFD30F}" srcOrd="3" destOrd="0" presId="urn:microsoft.com/office/officeart/2005/8/layout/hList1"/>
    <dgm:cxn modelId="{BED5B0CD-E2F0-4A91-8E85-73B6CADC68F2}" type="presParOf" srcId="{73E53805-A000-45D8-8AF3-973D268DD7F4}" destId="{6FEB5F6C-9E58-4641-9529-1FDF3ED1FEC3}" srcOrd="4" destOrd="0" presId="urn:microsoft.com/office/officeart/2005/8/layout/hList1"/>
    <dgm:cxn modelId="{2E723F57-3EFB-4F9D-BC06-75B19EC07943}" type="presParOf" srcId="{6FEB5F6C-9E58-4641-9529-1FDF3ED1FEC3}" destId="{8EB544D5-87E2-41B0-A356-7C2481532726}" srcOrd="0" destOrd="0" presId="urn:microsoft.com/office/officeart/2005/8/layout/hList1"/>
    <dgm:cxn modelId="{B5A34586-98F8-4A04-B0FA-9785146BC687}" type="presParOf" srcId="{6FEB5F6C-9E58-4641-9529-1FDF3ED1FEC3}" destId="{046BCB0F-A636-4E23-8321-6CF7138D89F3}"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40621F-7FD9-47F0-BDAB-72122BB5B05E}"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A7FBDA50-029E-4F5F-9BC1-1FD1F56AA2BF}">
      <dgm:prSet/>
      <dgm:spPr/>
      <dgm:t>
        <a:bodyPr/>
        <a:lstStyle/>
        <a:p>
          <a:pPr>
            <a:defRPr b="1"/>
          </a:pPr>
          <a:r>
            <a:rPr lang="en-US" dirty="0"/>
            <a:t>The Problem with Conventional Biometrics:</a:t>
          </a:r>
        </a:p>
      </dgm:t>
    </dgm:pt>
    <dgm:pt modelId="{F5EB3A19-5A2B-4D0D-947C-CF4AC561E0C2}" type="sibTrans" cxnId="{E010BF10-33B2-4DFD-9277-D0ACAE55B661}">
      <dgm:prSet/>
      <dgm:spPr/>
      <dgm:t>
        <a:bodyPr/>
        <a:lstStyle/>
        <a:p>
          <a:endParaRPr lang="en-US"/>
        </a:p>
      </dgm:t>
    </dgm:pt>
    <dgm:pt modelId="{0591EDD2-7788-4F0C-8046-4ED61E6317FB}" type="parTrans" cxnId="{E010BF10-33B2-4DFD-9277-D0ACAE55B661}">
      <dgm:prSet/>
      <dgm:spPr/>
      <dgm:t>
        <a:bodyPr/>
        <a:lstStyle/>
        <a:p>
          <a:endParaRPr lang="en-US"/>
        </a:p>
      </dgm:t>
    </dgm:pt>
    <dgm:pt modelId="{87FC082D-303F-4689-B175-36F45A9ECCFF}">
      <dgm:prSet/>
      <dgm:spPr/>
      <dgm:t>
        <a:bodyPr/>
        <a:lstStyle/>
        <a:p>
          <a:r>
            <a:rPr lang="en-US" dirty="0"/>
            <a:t>Fingerprints and facial recognition can be copied or spoofed.</a:t>
          </a:r>
        </a:p>
      </dgm:t>
    </dgm:pt>
    <dgm:pt modelId="{E2911B44-6F83-4C29-9EE3-5692AB46CB54}" type="sibTrans" cxnId="{7F5DA339-D7C3-4F5B-AB90-01F87FF24075}">
      <dgm:prSet/>
      <dgm:spPr/>
      <dgm:t>
        <a:bodyPr/>
        <a:lstStyle/>
        <a:p>
          <a:endParaRPr lang="en-US"/>
        </a:p>
      </dgm:t>
    </dgm:pt>
    <dgm:pt modelId="{6AD186F4-C2F5-4104-B1A8-1B3E72C0B5FD}" type="parTrans" cxnId="{7F5DA339-D7C3-4F5B-AB90-01F87FF24075}">
      <dgm:prSet/>
      <dgm:spPr/>
      <dgm:t>
        <a:bodyPr/>
        <a:lstStyle/>
        <a:p>
          <a:endParaRPr lang="en-US"/>
        </a:p>
      </dgm:t>
    </dgm:pt>
    <dgm:pt modelId="{18E1837F-7CAF-4B99-B3E4-F4D2529D527B}">
      <dgm:prSet/>
      <dgm:spPr/>
      <dgm:t>
        <a:bodyPr/>
        <a:lstStyle/>
        <a:p>
          <a:r>
            <a:rPr lang="en-US" dirty="0"/>
            <a:t>Physical traits are visible, permanent, and exposed to risk.</a:t>
          </a:r>
        </a:p>
      </dgm:t>
    </dgm:pt>
    <dgm:pt modelId="{E2299810-12CA-4535-A71C-063450E1FCE3}" type="sibTrans" cxnId="{420756B5-D9A4-4265-B401-322D49AACE2C}">
      <dgm:prSet/>
      <dgm:spPr/>
      <dgm:t>
        <a:bodyPr/>
        <a:lstStyle/>
        <a:p>
          <a:endParaRPr lang="en-US"/>
        </a:p>
      </dgm:t>
    </dgm:pt>
    <dgm:pt modelId="{7DBD79D0-ADE0-41EF-8983-BFFE4F73235E}" type="parTrans" cxnId="{420756B5-D9A4-4265-B401-322D49AACE2C}">
      <dgm:prSet/>
      <dgm:spPr/>
      <dgm:t>
        <a:bodyPr/>
        <a:lstStyle/>
        <a:p>
          <a:endParaRPr lang="en-US"/>
        </a:p>
      </dgm:t>
    </dgm:pt>
    <dgm:pt modelId="{CFB607CE-8139-4BF1-92B0-45F2BDFCAA62}">
      <dgm:prSet/>
      <dgm:spPr/>
      <dgm:t>
        <a:bodyPr/>
        <a:lstStyle/>
        <a:p>
          <a:pPr>
            <a:defRPr b="1"/>
          </a:pPr>
          <a:r>
            <a:rPr lang="en-US" b="1" dirty="0"/>
            <a:t>Why EEG Signals?</a:t>
          </a:r>
          <a:r>
            <a:rPr lang="en-US" dirty="0"/>
            <a:t>:</a:t>
          </a:r>
        </a:p>
      </dgm:t>
    </dgm:pt>
    <dgm:pt modelId="{F02820A5-064E-4C82-9B9B-7AEED59294B9}" type="sibTrans" cxnId="{72101B36-2F56-4ABE-B679-2564AEBC2C6C}">
      <dgm:prSet/>
      <dgm:spPr/>
      <dgm:t>
        <a:bodyPr/>
        <a:lstStyle/>
        <a:p>
          <a:endParaRPr lang="en-US"/>
        </a:p>
      </dgm:t>
    </dgm:pt>
    <dgm:pt modelId="{DB483FDF-F194-4E64-88E8-8C556636B84B}" type="parTrans" cxnId="{72101B36-2F56-4ABE-B679-2564AEBC2C6C}">
      <dgm:prSet/>
      <dgm:spPr/>
      <dgm:t>
        <a:bodyPr/>
        <a:lstStyle/>
        <a:p>
          <a:endParaRPr lang="en-US"/>
        </a:p>
      </dgm:t>
    </dgm:pt>
    <dgm:pt modelId="{44C037E8-52BA-4D19-8392-F17D50C32E0A}">
      <dgm:prSet/>
      <dgm:spPr/>
      <dgm:t>
        <a:bodyPr/>
        <a:lstStyle/>
        <a:p>
          <a:r>
            <a:rPr lang="en-US" dirty="0"/>
            <a:t>Captures </a:t>
          </a:r>
          <a:r>
            <a:rPr lang="en-US" b="1" i="0" dirty="0"/>
            <a:t>invisible</a:t>
          </a:r>
          <a:r>
            <a:rPr lang="en-US" dirty="0"/>
            <a:t> brainwave patterns (unique to each person).</a:t>
          </a:r>
        </a:p>
      </dgm:t>
    </dgm:pt>
    <dgm:pt modelId="{A6004645-51F7-4D22-A5C9-7F08FF1AB1B2}" type="sibTrans" cxnId="{190FA94C-FD3F-4592-8136-90E201BAA99F}">
      <dgm:prSet/>
      <dgm:spPr/>
      <dgm:t>
        <a:bodyPr/>
        <a:lstStyle/>
        <a:p>
          <a:endParaRPr lang="en-US"/>
        </a:p>
      </dgm:t>
    </dgm:pt>
    <dgm:pt modelId="{4D128830-23B6-40B8-8049-F95B1C52259A}" type="parTrans" cxnId="{190FA94C-FD3F-4592-8136-90E201BAA99F}">
      <dgm:prSet/>
      <dgm:spPr/>
      <dgm:t>
        <a:bodyPr/>
        <a:lstStyle/>
        <a:p>
          <a:endParaRPr lang="en-US"/>
        </a:p>
      </dgm:t>
    </dgm:pt>
    <dgm:pt modelId="{44D9E5C9-1AF4-48C6-848F-BF4B00E4F21C}">
      <dgm:prSet/>
      <dgm:spPr/>
      <dgm:t>
        <a:bodyPr/>
        <a:lstStyle/>
        <a:p>
          <a:r>
            <a:rPr lang="en-US" dirty="0"/>
            <a:t>Constantly changing and </a:t>
          </a:r>
          <a:r>
            <a:rPr lang="en-US" b="1" dirty="0"/>
            <a:t>internal</a:t>
          </a:r>
          <a:r>
            <a:rPr lang="en-US" dirty="0"/>
            <a:t>, making it harder to fake or steal.</a:t>
          </a:r>
        </a:p>
      </dgm:t>
    </dgm:pt>
    <dgm:pt modelId="{48DAE725-9C2A-4DDA-9239-D499F943AC6D}" type="sibTrans" cxnId="{C8C94A96-34DD-4A79-8E4D-C460FD1710BB}">
      <dgm:prSet/>
      <dgm:spPr/>
      <dgm:t>
        <a:bodyPr/>
        <a:lstStyle/>
        <a:p>
          <a:endParaRPr lang="en-US"/>
        </a:p>
      </dgm:t>
    </dgm:pt>
    <dgm:pt modelId="{C945EFDA-7BD9-4AC2-B85E-E70FB25E5768}" type="parTrans" cxnId="{C8C94A96-34DD-4A79-8E4D-C460FD1710BB}">
      <dgm:prSet/>
      <dgm:spPr/>
      <dgm:t>
        <a:bodyPr/>
        <a:lstStyle/>
        <a:p>
          <a:endParaRPr lang="en-US"/>
        </a:p>
      </dgm:t>
    </dgm:pt>
    <dgm:pt modelId="{913B7A27-C042-42C9-B1BE-615063CE2C1C}">
      <dgm:prSet/>
      <dgm:spPr/>
      <dgm:t>
        <a:bodyPr/>
        <a:lstStyle/>
        <a:p>
          <a:pPr>
            <a:defRPr b="1"/>
          </a:pPr>
          <a:r>
            <a:rPr lang="en-US" dirty="0"/>
            <a:t>Why Focus on Open-Eye EEG?</a:t>
          </a:r>
        </a:p>
      </dgm:t>
    </dgm:pt>
    <dgm:pt modelId="{989EAE5E-991D-4C45-91DD-AA829FA9A039}" type="sibTrans" cxnId="{E6907643-6882-4634-B4B4-ED8DFB6F4839}">
      <dgm:prSet/>
      <dgm:spPr/>
      <dgm:t>
        <a:bodyPr/>
        <a:lstStyle/>
        <a:p>
          <a:endParaRPr lang="en-US"/>
        </a:p>
      </dgm:t>
    </dgm:pt>
    <dgm:pt modelId="{2030F00F-1F21-4DDC-8570-F5B545F20494}" type="parTrans" cxnId="{E6907643-6882-4634-B4B4-ED8DFB6F4839}">
      <dgm:prSet/>
      <dgm:spPr/>
      <dgm:t>
        <a:bodyPr/>
        <a:lstStyle/>
        <a:p>
          <a:endParaRPr lang="en-US"/>
        </a:p>
      </dgm:t>
    </dgm:pt>
    <dgm:pt modelId="{D7CE5CC3-2E43-4970-BEA2-021C436A2935}">
      <dgm:prSet/>
      <dgm:spPr/>
      <dgm:t>
        <a:bodyPr/>
        <a:lstStyle/>
        <a:p>
          <a:r>
            <a:rPr lang="en-US" dirty="0"/>
            <a:t>More practical than eyes-closed or stimulus-based tasks.</a:t>
          </a:r>
        </a:p>
      </dgm:t>
    </dgm:pt>
    <dgm:pt modelId="{C9BBF457-B032-4353-9C75-0C88703FE2FF}" type="sibTrans" cxnId="{9C747DFE-3FDF-48FA-A2D1-75EDC7C1003D}">
      <dgm:prSet/>
      <dgm:spPr/>
      <dgm:t>
        <a:bodyPr/>
        <a:lstStyle/>
        <a:p>
          <a:endParaRPr lang="en-US"/>
        </a:p>
      </dgm:t>
    </dgm:pt>
    <dgm:pt modelId="{5900094C-E91C-4C5E-91C3-6D6847B65297}" type="parTrans" cxnId="{9C747DFE-3FDF-48FA-A2D1-75EDC7C1003D}">
      <dgm:prSet/>
      <dgm:spPr/>
      <dgm:t>
        <a:bodyPr/>
        <a:lstStyle/>
        <a:p>
          <a:endParaRPr lang="en-US"/>
        </a:p>
      </dgm:t>
    </dgm:pt>
    <dgm:pt modelId="{BE6D045A-F576-4FE8-BBF4-9A0B8D8B51E7}">
      <dgm:prSet/>
      <dgm:spPr/>
      <dgm:t>
        <a:bodyPr/>
        <a:lstStyle/>
        <a:p>
          <a:r>
            <a:rPr lang="en-US" dirty="0"/>
            <a:t>Reflects real-world, alert-state brain activity — closer to real usage.</a:t>
          </a:r>
        </a:p>
      </dgm:t>
    </dgm:pt>
    <dgm:pt modelId="{D6556F45-BD47-4FB4-AD83-2762268D065D}" type="sibTrans" cxnId="{54421A24-BCBC-484B-B74A-20779E1BF900}">
      <dgm:prSet/>
      <dgm:spPr/>
      <dgm:t>
        <a:bodyPr/>
        <a:lstStyle/>
        <a:p>
          <a:endParaRPr lang="en-US"/>
        </a:p>
      </dgm:t>
    </dgm:pt>
    <dgm:pt modelId="{7D534205-58DE-4B32-B497-F75964B3C0CA}" type="parTrans" cxnId="{54421A24-BCBC-484B-B74A-20779E1BF900}">
      <dgm:prSet/>
      <dgm:spPr/>
      <dgm:t>
        <a:bodyPr/>
        <a:lstStyle/>
        <a:p>
          <a:endParaRPr lang="en-US"/>
        </a:p>
      </dgm:t>
    </dgm:pt>
    <dgm:pt modelId="{D92C8589-D419-4FB8-AB71-5CAA8122A58C}">
      <dgm:prSet/>
      <dgm:spPr/>
      <dgm:t>
        <a:bodyPr/>
        <a:lstStyle/>
        <a:p>
          <a:r>
            <a:rPr lang="en-US" dirty="0"/>
            <a:t>Breaches can be irreversible ( you can’t change your fingerprint, “technically”).</a:t>
          </a:r>
        </a:p>
      </dgm:t>
    </dgm:pt>
    <dgm:pt modelId="{28C06EE2-7711-444B-A369-B71C80C27442}" type="parTrans" cxnId="{A49EDC24-85CA-44DE-945D-AC60A4177EA8}">
      <dgm:prSet/>
      <dgm:spPr/>
      <dgm:t>
        <a:bodyPr/>
        <a:lstStyle/>
        <a:p>
          <a:endParaRPr lang="en-GB"/>
        </a:p>
      </dgm:t>
    </dgm:pt>
    <dgm:pt modelId="{2C25D655-5566-4E5F-BFB4-7DCDA13B13EC}" type="sibTrans" cxnId="{A49EDC24-85CA-44DE-945D-AC60A4177EA8}">
      <dgm:prSet/>
      <dgm:spPr/>
      <dgm:t>
        <a:bodyPr/>
        <a:lstStyle/>
        <a:p>
          <a:endParaRPr lang="en-GB"/>
        </a:p>
      </dgm:t>
    </dgm:pt>
    <dgm:pt modelId="{85D0140D-ADDA-48E6-920E-53DC02314CB8}">
      <dgm:prSet/>
      <dgm:spPr/>
      <dgm:t>
        <a:bodyPr/>
        <a:lstStyle/>
        <a:p>
          <a:r>
            <a:rPr lang="en-US" dirty="0"/>
            <a:t>Even short brain activity windows can reflect deep personal traits.</a:t>
          </a:r>
        </a:p>
      </dgm:t>
    </dgm:pt>
    <dgm:pt modelId="{2B6616B1-0924-471E-926D-3090ED9C9364}" type="parTrans" cxnId="{1268529E-6E60-474B-BA32-41316C23A105}">
      <dgm:prSet/>
      <dgm:spPr/>
      <dgm:t>
        <a:bodyPr/>
        <a:lstStyle/>
        <a:p>
          <a:endParaRPr lang="en-GB"/>
        </a:p>
      </dgm:t>
    </dgm:pt>
    <dgm:pt modelId="{712E70A8-0B60-464F-B2D8-E1986CB351CA}" type="sibTrans" cxnId="{1268529E-6E60-474B-BA32-41316C23A105}">
      <dgm:prSet/>
      <dgm:spPr/>
      <dgm:t>
        <a:bodyPr/>
        <a:lstStyle/>
        <a:p>
          <a:endParaRPr lang="en-GB"/>
        </a:p>
      </dgm:t>
    </dgm:pt>
    <dgm:pt modelId="{F2DCA1B5-4D3B-42A4-B35A-6025343C5E0B}" type="pres">
      <dgm:prSet presAssocID="{1F40621F-7FD9-47F0-BDAB-72122BB5B05E}" presName="linear" presStyleCnt="0">
        <dgm:presLayoutVars>
          <dgm:animLvl val="lvl"/>
          <dgm:resizeHandles val="exact"/>
        </dgm:presLayoutVars>
      </dgm:prSet>
      <dgm:spPr/>
    </dgm:pt>
    <dgm:pt modelId="{4362C1C8-8FB0-4EE2-AEC2-473EE6B6990F}" type="pres">
      <dgm:prSet presAssocID="{A7FBDA50-029E-4F5F-9BC1-1FD1F56AA2BF}" presName="parentText" presStyleLbl="node1" presStyleIdx="0" presStyleCnt="3">
        <dgm:presLayoutVars>
          <dgm:chMax val="0"/>
          <dgm:bulletEnabled val="1"/>
        </dgm:presLayoutVars>
      </dgm:prSet>
      <dgm:spPr/>
    </dgm:pt>
    <dgm:pt modelId="{C05A4CEC-88DE-41E1-819D-E12DE062428D}" type="pres">
      <dgm:prSet presAssocID="{A7FBDA50-029E-4F5F-9BC1-1FD1F56AA2BF}" presName="childText" presStyleLbl="revTx" presStyleIdx="0" presStyleCnt="3">
        <dgm:presLayoutVars>
          <dgm:bulletEnabled val="1"/>
        </dgm:presLayoutVars>
      </dgm:prSet>
      <dgm:spPr/>
    </dgm:pt>
    <dgm:pt modelId="{924C245C-3E82-411A-8205-65C03E10E8B0}" type="pres">
      <dgm:prSet presAssocID="{CFB607CE-8139-4BF1-92B0-45F2BDFCAA62}" presName="parentText" presStyleLbl="node1" presStyleIdx="1" presStyleCnt="3">
        <dgm:presLayoutVars>
          <dgm:chMax val="0"/>
          <dgm:bulletEnabled val="1"/>
        </dgm:presLayoutVars>
      </dgm:prSet>
      <dgm:spPr/>
    </dgm:pt>
    <dgm:pt modelId="{66CE7BB8-731A-48D9-B38A-84093DCD320C}" type="pres">
      <dgm:prSet presAssocID="{CFB607CE-8139-4BF1-92B0-45F2BDFCAA62}" presName="childText" presStyleLbl="revTx" presStyleIdx="1" presStyleCnt="3">
        <dgm:presLayoutVars>
          <dgm:bulletEnabled val="1"/>
        </dgm:presLayoutVars>
      </dgm:prSet>
      <dgm:spPr/>
    </dgm:pt>
    <dgm:pt modelId="{59DAC2F9-F1A7-4742-82E4-0615CF2D7987}" type="pres">
      <dgm:prSet presAssocID="{913B7A27-C042-42C9-B1BE-615063CE2C1C}" presName="parentText" presStyleLbl="node1" presStyleIdx="2" presStyleCnt="3">
        <dgm:presLayoutVars>
          <dgm:chMax val="0"/>
          <dgm:bulletEnabled val="1"/>
        </dgm:presLayoutVars>
      </dgm:prSet>
      <dgm:spPr/>
    </dgm:pt>
    <dgm:pt modelId="{F8046887-4655-405F-A89A-537C7E01BA71}" type="pres">
      <dgm:prSet presAssocID="{913B7A27-C042-42C9-B1BE-615063CE2C1C}" presName="childText" presStyleLbl="revTx" presStyleIdx="2" presStyleCnt="3">
        <dgm:presLayoutVars>
          <dgm:bulletEnabled val="1"/>
        </dgm:presLayoutVars>
      </dgm:prSet>
      <dgm:spPr/>
    </dgm:pt>
  </dgm:ptLst>
  <dgm:cxnLst>
    <dgm:cxn modelId="{FAE55710-4638-4B86-94E4-750F792349A4}" type="presOf" srcId="{87FC082D-303F-4689-B175-36F45A9ECCFF}" destId="{C05A4CEC-88DE-41E1-819D-E12DE062428D}" srcOrd="0" destOrd="0" presId="urn:microsoft.com/office/officeart/2005/8/layout/vList2"/>
    <dgm:cxn modelId="{E010BF10-33B2-4DFD-9277-D0ACAE55B661}" srcId="{1F40621F-7FD9-47F0-BDAB-72122BB5B05E}" destId="{A7FBDA50-029E-4F5F-9BC1-1FD1F56AA2BF}" srcOrd="0" destOrd="0" parTransId="{0591EDD2-7788-4F0C-8046-4ED61E6317FB}" sibTransId="{F5EB3A19-5A2B-4D0D-947C-CF4AC561E0C2}"/>
    <dgm:cxn modelId="{54421A24-BCBC-484B-B74A-20779E1BF900}" srcId="{913B7A27-C042-42C9-B1BE-615063CE2C1C}" destId="{BE6D045A-F576-4FE8-BBF4-9A0B8D8B51E7}" srcOrd="1" destOrd="0" parTransId="{7D534205-58DE-4B32-B497-F75964B3C0CA}" sibTransId="{D6556F45-BD47-4FB4-AD83-2762268D065D}"/>
    <dgm:cxn modelId="{A49EDC24-85CA-44DE-945D-AC60A4177EA8}" srcId="{A7FBDA50-029E-4F5F-9BC1-1FD1F56AA2BF}" destId="{D92C8589-D419-4FB8-AB71-5CAA8122A58C}" srcOrd="2" destOrd="0" parTransId="{28C06EE2-7711-444B-A369-B71C80C27442}" sibTransId="{2C25D655-5566-4E5F-BFB4-7DCDA13B13EC}"/>
    <dgm:cxn modelId="{ED3A3F29-C4E0-45D9-9410-CE1674F9E19F}" type="presOf" srcId="{85D0140D-ADDA-48E6-920E-53DC02314CB8}" destId="{66CE7BB8-731A-48D9-B38A-84093DCD320C}" srcOrd="0" destOrd="2" presId="urn:microsoft.com/office/officeart/2005/8/layout/vList2"/>
    <dgm:cxn modelId="{46968734-1B13-48F2-8CAE-952A932B5021}" type="presOf" srcId="{18E1837F-7CAF-4B99-B3E4-F4D2529D527B}" destId="{C05A4CEC-88DE-41E1-819D-E12DE062428D}" srcOrd="0" destOrd="1" presId="urn:microsoft.com/office/officeart/2005/8/layout/vList2"/>
    <dgm:cxn modelId="{72101B36-2F56-4ABE-B679-2564AEBC2C6C}" srcId="{1F40621F-7FD9-47F0-BDAB-72122BB5B05E}" destId="{CFB607CE-8139-4BF1-92B0-45F2BDFCAA62}" srcOrd="1" destOrd="0" parTransId="{DB483FDF-F194-4E64-88E8-8C556636B84B}" sibTransId="{F02820A5-064E-4C82-9B9B-7AEED59294B9}"/>
    <dgm:cxn modelId="{7F5DA339-D7C3-4F5B-AB90-01F87FF24075}" srcId="{A7FBDA50-029E-4F5F-9BC1-1FD1F56AA2BF}" destId="{87FC082D-303F-4689-B175-36F45A9ECCFF}" srcOrd="0" destOrd="0" parTransId="{6AD186F4-C2F5-4104-B1A8-1B3E72C0B5FD}" sibTransId="{E2911B44-6F83-4C29-9EE3-5692AB46CB54}"/>
    <dgm:cxn modelId="{88300D43-8FCE-423B-B4CC-64BBCB9B2106}" type="presOf" srcId="{A7FBDA50-029E-4F5F-9BC1-1FD1F56AA2BF}" destId="{4362C1C8-8FB0-4EE2-AEC2-473EE6B6990F}" srcOrd="0" destOrd="0" presId="urn:microsoft.com/office/officeart/2005/8/layout/vList2"/>
    <dgm:cxn modelId="{E6907643-6882-4634-B4B4-ED8DFB6F4839}" srcId="{1F40621F-7FD9-47F0-BDAB-72122BB5B05E}" destId="{913B7A27-C042-42C9-B1BE-615063CE2C1C}" srcOrd="2" destOrd="0" parTransId="{2030F00F-1F21-4DDC-8570-F5B545F20494}" sibTransId="{989EAE5E-991D-4C45-91DD-AA829FA9A039}"/>
    <dgm:cxn modelId="{190FA94C-FD3F-4592-8136-90E201BAA99F}" srcId="{CFB607CE-8139-4BF1-92B0-45F2BDFCAA62}" destId="{44C037E8-52BA-4D19-8392-F17D50C32E0A}" srcOrd="0" destOrd="0" parTransId="{4D128830-23B6-40B8-8049-F95B1C52259A}" sibTransId="{A6004645-51F7-4D22-A5C9-7F08FF1AB1B2}"/>
    <dgm:cxn modelId="{7AE14971-0E92-4475-9659-552FADCA92B3}" type="presOf" srcId="{D7CE5CC3-2E43-4970-BEA2-021C436A2935}" destId="{F8046887-4655-405F-A89A-537C7E01BA71}" srcOrd="0" destOrd="0" presId="urn:microsoft.com/office/officeart/2005/8/layout/vList2"/>
    <dgm:cxn modelId="{C8C94A96-34DD-4A79-8E4D-C460FD1710BB}" srcId="{CFB607CE-8139-4BF1-92B0-45F2BDFCAA62}" destId="{44D9E5C9-1AF4-48C6-848F-BF4B00E4F21C}" srcOrd="1" destOrd="0" parTransId="{C945EFDA-7BD9-4AC2-B85E-E70FB25E5768}" sibTransId="{48DAE725-9C2A-4DDA-9239-D499F943AC6D}"/>
    <dgm:cxn modelId="{1268529E-6E60-474B-BA32-41316C23A105}" srcId="{CFB607CE-8139-4BF1-92B0-45F2BDFCAA62}" destId="{85D0140D-ADDA-48E6-920E-53DC02314CB8}" srcOrd="2" destOrd="0" parTransId="{2B6616B1-0924-471E-926D-3090ED9C9364}" sibTransId="{712E70A8-0B60-464F-B2D8-E1986CB351CA}"/>
    <dgm:cxn modelId="{5F4F99AC-0344-4A8B-A45C-E2B685C230FA}" type="presOf" srcId="{CFB607CE-8139-4BF1-92B0-45F2BDFCAA62}" destId="{924C245C-3E82-411A-8205-65C03E10E8B0}" srcOrd="0" destOrd="0" presId="urn:microsoft.com/office/officeart/2005/8/layout/vList2"/>
    <dgm:cxn modelId="{CCDB30AF-E3C9-4B45-8FAF-B54893D4463E}" type="presOf" srcId="{BE6D045A-F576-4FE8-BBF4-9A0B8D8B51E7}" destId="{F8046887-4655-405F-A89A-537C7E01BA71}" srcOrd="0" destOrd="1" presId="urn:microsoft.com/office/officeart/2005/8/layout/vList2"/>
    <dgm:cxn modelId="{420756B5-D9A4-4265-B401-322D49AACE2C}" srcId="{A7FBDA50-029E-4F5F-9BC1-1FD1F56AA2BF}" destId="{18E1837F-7CAF-4B99-B3E4-F4D2529D527B}" srcOrd="1" destOrd="0" parTransId="{7DBD79D0-ADE0-41EF-8983-BFFE4F73235E}" sibTransId="{E2299810-12CA-4535-A71C-063450E1FCE3}"/>
    <dgm:cxn modelId="{BEFEC6B8-C1E8-4E19-B2FF-3493E554FD88}" type="presOf" srcId="{44D9E5C9-1AF4-48C6-848F-BF4B00E4F21C}" destId="{66CE7BB8-731A-48D9-B38A-84093DCD320C}" srcOrd="0" destOrd="1" presId="urn:microsoft.com/office/officeart/2005/8/layout/vList2"/>
    <dgm:cxn modelId="{8186AAD0-7E0F-46A4-BC9F-642B6845C98A}" type="presOf" srcId="{44C037E8-52BA-4D19-8392-F17D50C32E0A}" destId="{66CE7BB8-731A-48D9-B38A-84093DCD320C}" srcOrd="0" destOrd="0" presId="urn:microsoft.com/office/officeart/2005/8/layout/vList2"/>
    <dgm:cxn modelId="{A3CF4BD8-2003-49AF-83ED-9CA2FA209A4A}" type="presOf" srcId="{913B7A27-C042-42C9-B1BE-615063CE2C1C}" destId="{59DAC2F9-F1A7-4742-82E4-0615CF2D7987}" srcOrd="0" destOrd="0" presId="urn:microsoft.com/office/officeart/2005/8/layout/vList2"/>
    <dgm:cxn modelId="{02A911D9-8F95-4053-8EA8-83EBDDD33AD0}" type="presOf" srcId="{1F40621F-7FD9-47F0-BDAB-72122BB5B05E}" destId="{F2DCA1B5-4D3B-42A4-B35A-6025343C5E0B}" srcOrd="0" destOrd="0" presId="urn:microsoft.com/office/officeart/2005/8/layout/vList2"/>
    <dgm:cxn modelId="{8DB9D9EF-2897-4E27-80A8-F284D76AB5C1}" type="presOf" srcId="{D92C8589-D419-4FB8-AB71-5CAA8122A58C}" destId="{C05A4CEC-88DE-41E1-819D-E12DE062428D}" srcOrd="0" destOrd="2" presId="urn:microsoft.com/office/officeart/2005/8/layout/vList2"/>
    <dgm:cxn modelId="{9C747DFE-3FDF-48FA-A2D1-75EDC7C1003D}" srcId="{913B7A27-C042-42C9-B1BE-615063CE2C1C}" destId="{D7CE5CC3-2E43-4970-BEA2-021C436A2935}" srcOrd="0" destOrd="0" parTransId="{5900094C-E91C-4C5E-91C3-6D6847B65297}" sibTransId="{C9BBF457-B032-4353-9C75-0C88703FE2FF}"/>
    <dgm:cxn modelId="{4BAB1A35-04A3-46BF-822F-5CBB202B4C66}" type="presParOf" srcId="{F2DCA1B5-4D3B-42A4-B35A-6025343C5E0B}" destId="{4362C1C8-8FB0-4EE2-AEC2-473EE6B6990F}" srcOrd="0" destOrd="0" presId="urn:microsoft.com/office/officeart/2005/8/layout/vList2"/>
    <dgm:cxn modelId="{3255C1F8-0E48-494A-B0A3-8D505F1CEA45}" type="presParOf" srcId="{F2DCA1B5-4D3B-42A4-B35A-6025343C5E0B}" destId="{C05A4CEC-88DE-41E1-819D-E12DE062428D}" srcOrd="1" destOrd="0" presId="urn:microsoft.com/office/officeart/2005/8/layout/vList2"/>
    <dgm:cxn modelId="{52AF2ED6-7335-40A8-BECB-A1BEE4F12874}" type="presParOf" srcId="{F2DCA1B5-4D3B-42A4-B35A-6025343C5E0B}" destId="{924C245C-3E82-411A-8205-65C03E10E8B0}" srcOrd="2" destOrd="0" presId="urn:microsoft.com/office/officeart/2005/8/layout/vList2"/>
    <dgm:cxn modelId="{39AA4753-6D7B-4A0F-8765-5C979EF66917}" type="presParOf" srcId="{F2DCA1B5-4D3B-42A4-B35A-6025343C5E0B}" destId="{66CE7BB8-731A-48D9-B38A-84093DCD320C}" srcOrd="3" destOrd="0" presId="urn:microsoft.com/office/officeart/2005/8/layout/vList2"/>
    <dgm:cxn modelId="{9C0B2301-AFD0-4558-8A18-30AD05FF8D93}" type="presParOf" srcId="{F2DCA1B5-4D3B-42A4-B35A-6025343C5E0B}" destId="{59DAC2F9-F1A7-4742-82E4-0615CF2D7987}" srcOrd="4" destOrd="0" presId="urn:microsoft.com/office/officeart/2005/8/layout/vList2"/>
    <dgm:cxn modelId="{4A13FF14-FDDA-4619-B82E-389DD485D06C}" type="presParOf" srcId="{F2DCA1B5-4D3B-42A4-B35A-6025343C5E0B}" destId="{F8046887-4655-405F-A89A-537C7E01BA71}"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067083-6B94-4D20-8F22-B7FB1D54A6A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B0C119-3F14-4678-A0AA-AAC665254218}">
      <dgm:prSet/>
      <dgm:spPr/>
      <dgm:t>
        <a:bodyPr/>
        <a:lstStyle/>
        <a:p>
          <a:pPr>
            <a:lnSpc>
              <a:spcPct val="100000"/>
            </a:lnSpc>
          </a:pPr>
          <a:r>
            <a:rPr lang="en-MY" b="1" dirty="0"/>
            <a:t>What Studies Show</a:t>
          </a:r>
          <a:r>
            <a:rPr lang="en-MY" dirty="0"/>
            <a:t>:</a:t>
          </a:r>
          <a:endParaRPr lang="en-US" dirty="0"/>
        </a:p>
      </dgm:t>
    </dgm:pt>
    <dgm:pt modelId="{4002BA6C-F732-4912-8C60-848FE889AF26}" type="parTrans" cxnId="{5437208C-D731-493D-8AB3-BB766902101C}">
      <dgm:prSet/>
      <dgm:spPr/>
      <dgm:t>
        <a:bodyPr/>
        <a:lstStyle/>
        <a:p>
          <a:endParaRPr lang="en-US"/>
        </a:p>
      </dgm:t>
    </dgm:pt>
    <dgm:pt modelId="{8D3277A2-1FCA-420D-AC6E-CB3426435EDA}" type="sibTrans" cxnId="{5437208C-D731-493D-8AB3-BB766902101C}">
      <dgm:prSet/>
      <dgm:spPr/>
      <dgm:t>
        <a:bodyPr/>
        <a:lstStyle/>
        <a:p>
          <a:endParaRPr lang="en-US"/>
        </a:p>
      </dgm:t>
    </dgm:pt>
    <dgm:pt modelId="{BA6EBEA4-7D91-4FB8-AB25-B841E6418EB2}">
      <dgm:prSet/>
      <dgm:spPr/>
      <dgm:t>
        <a:bodyPr/>
        <a:lstStyle/>
        <a:p>
          <a:pPr>
            <a:lnSpc>
              <a:spcPct val="100000"/>
            </a:lnSpc>
          </a:pPr>
          <a:r>
            <a:rPr lang="en-US" dirty="0"/>
            <a:t>Importance of preprocessing (e.g., Z-score normalization).</a:t>
          </a:r>
        </a:p>
      </dgm:t>
    </dgm:pt>
    <dgm:pt modelId="{3E27DC13-57C9-48F6-A6EE-0AD176EFD083}" type="parTrans" cxnId="{91E68880-1529-4F8E-B898-85D2CECC8012}">
      <dgm:prSet/>
      <dgm:spPr/>
      <dgm:t>
        <a:bodyPr/>
        <a:lstStyle/>
        <a:p>
          <a:endParaRPr lang="en-US"/>
        </a:p>
      </dgm:t>
    </dgm:pt>
    <dgm:pt modelId="{E8B57903-4621-497E-A969-DC4FD40B6665}" type="sibTrans" cxnId="{91E68880-1529-4F8E-B898-85D2CECC8012}">
      <dgm:prSet/>
      <dgm:spPr/>
      <dgm:t>
        <a:bodyPr/>
        <a:lstStyle/>
        <a:p>
          <a:endParaRPr lang="en-US"/>
        </a:p>
      </dgm:t>
    </dgm:pt>
    <dgm:pt modelId="{14AAA06E-3752-4077-B338-C6630C126B16}">
      <dgm:prSet/>
      <dgm:spPr/>
      <dgm:t>
        <a:bodyPr/>
        <a:lstStyle/>
        <a:p>
          <a:pPr>
            <a:lnSpc>
              <a:spcPct val="100000"/>
            </a:lnSpc>
          </a:pPr>
          <a:r>
            <a:rPr lang="en-US" b="1" dirty="0"/>
            <a:t>Examples of Prior Research</a:t>
          </a:r>
          <a:r>
            <a:rPr lang="en-US" dirty="0"/>
            <a:t>:</a:t>
          </a:r>
        </a:p>
      </dgm:t>
    </dgm:pt>
    <dgm:pt modelId="{8704CB44-EE64-482E-BB67-187ECDB6C926}" type="parTrans" cxnId="{148C9907-2668-482B-84D8-EFD3D9B464A2}">
      <dgm:prSet/>
      <dgm:spPr/>
      <dgm:t>
        <a:bodyPr/>
        <a:lstStyle/>
        <a:p>
          <a:endParaRPr lang="en-US"/>
        </a:p>
      </dgm:t>
    </dgm:pt>
    <dgm:pt modelId="{0079CFFF-935C-4471-9921-17018988FDA5}" type="sibTrans" cxnId="{148C9907-2668-482B-84D8-EFD3D9B464A2}">
      <dgm:prSet/>
      <dgm:spPr/>
      <dgm:t>
        <a:bodyPr/>
        <a:lstStyle/>
        <a:p>
          <a:endParaRPr lang="en-US"/>
        </a:p>
      </dgm:t>
    </dgm:pt>
    <dgm:pt modelId="{ED598543-8182-4DC9-84A9-9B4C85780C11}">
      <dgm:prSet/>
      <dgm:spPr/>
      <dgm:t>
        <a:bodyPr/>
        <a:lstStyle/>
        <a:p>
          <a:pPr>
            <a:lnSpc>
              <a:spcPct val="100000"/>
            </a:lnSpc>
          </a:pPr>
          <a:r>
            <a:rPr lang="en-US" dirty="0"/>
            <a:t>Test-retest reliability in resting EEG (88% sensitivity, 99.5% specificity).</a:t>
          </a:r>
        </a:p>
      </dgm:t>
    </dgm:pt>
    <dgm:pt modelId="{8561B657-FFB4-4371-B147-D11D4BF722A9}" type="parTrans" cxnId="{62D56ED6-B202-40AE-BFF1-4D171BE2D80E}">
      <dgm:prSet/>
      <dgm:spPr/>
      <dgm:t>
        <a:bodyPr/>
        <a:lstStyle/>
        <a:p>
          <a:endParaRPr lang="en-US"/>
        </a:p>
      </dgm:t>
    </dgm:pt>
    <dgm:pt modelId="{03FC2C03-226D-4C08-B5B7-AB2F48368479}" type="sibTrans" cxnId="{62D56ED6-B202-40AE-BFF1-4D171BE2D80E}">
      <dgm:prSet/>
      <dgm:spPr/>
      <dgm:t>
        <a:bodyPr/>
        <a:lstStyle/>
        <a:p>
          <a:endParaRPr lang="en-US"/>
        </a:p>
      </dgm:t>
    </dgm:pt>
    <dgm:pt modelId="{C8977107-1C85-4BED-8550-C03DEEA403B2}">
      <dgm:prSet/>
      <dgm:spPr/>
      <dgm:t>
        <a:bodyPr/>
        <a:lstStyle/>
        <a:p>
          <a:pPr>
            <a:lnSpc>
              <a:spcPct val="100000"/>
            </a:lnSpc>
          </a:pPr>
          <a:r>
            <a:rPr lang="en-US" dirty="0"/>
            <a:t>Use of movement-related EEG for biometrics (up to 98% single session accuracy).</a:t>
          </a:r>
        </a:p>
      </dgm:t>
    </dgm:pt>
    <dgm:pt modelId="{4CA481ED-4C7D-4727-8561-B528DD88AC7D}" type="parTrans" cxnId="{078244C4-934F-45FB-9224-DD9FF22E235A}">
      <dgm:prSet/>
      <dgm:spPr/>
      <dgm:t>
        <a:bodyPr/>
        <a:lstStyle/>
        <a:p>
          <a:endParaRPr lang="en-US"/>
        </a:p>
      </dgm:t>
    </dgm:pt>
    <dgm:pt modelId="{ABE5504F-E059-41A0-9AC7-26BAB71C1443}" type="sibTrans" cxnId="{078244C4-934F-45FB-9224-DD9FF22E235A}">
      <dgm:prSet/>
      <dgm:spPr/>
      <dgm:t>
        <a:bodyPr/>
        <a:lstStyle/>
        <a:p>
          <a:endParaRPr lang="en-US"/>
        </a:p>
      </dgm:t>
    </dgm:pt>
    <dgm:pt modelId="{47F5EBA9-15D8-4135-B830-4231392BBDB9}" type="pres">
      <dgm:prSet presAssocID="{C9067083-6B94-4D20-8F22-B7FB1D54A6A3}" presName="root" presStyleCnt="0">
        <dgm:presLayoutVars>
          <dgm:dir/>
          <dgm:resizeHandles val="exact"/>
        </dgm:presLayoutVars>
      </dgm:prSet>
      <dgm:spPr/>
    </dgm:pt>
    <dgm:pt modelId="{B0410275-4DAA-4BCA-A7E2-A77CC2AC5C32}" type="pres">
      <dgm:prSet presAssocID="{4CB0C119-3F14-4678-A0AA-AAC665254218}" presName="compNode" presStyleCnt="0"/>
      <dgm:spPr/>
    </dgm:pt>
    <dgm:pt modelId="{19F620C2-2095-4C5C-BCCC-CAD54B728D5D}" type="pres">
      <dgm:prSet presAssocID="{4CB0C119-3F14-4678-A0AA-AAC665254218}" presName="bgRect" presStyleLbl="bgShp" presStyleIdx="0" presStyleCnt="2"/>
      <dgm:spPr/>
    </dgm:pt>
    <dgm:pt modelId="{69319F5A-AFB5-462F-B44B-3C89965E2C82}" type="pres">
      <dgm:prSet presAssocID="{4CB0C119-3F14-4678-A0AA-AAC6652542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with Pulse"/>
        </a:ext>
      </dgm:extLst>
    </dgm:pt>
    <dgm:pt modelId="{A5DC0B6C-2577-4182-A933-5440367BBCF7}" type="pres">
      <dgm:prSet presAssocID="{4CB0C119-3F14-4678-A0AA-AAC665254218}" presName="spaceRect" presStyleCnt="0"/>
      <dgm:spPr/>
    </dgm:pt>
    <dgm:pt modelId="{6D1B2D81-46B8-4369-BF1D-9C872366E84B}" type="pres">
      <dgm:prSet presAssocID="{4CB0C119-3F14-4678-A0AA-AAC665254218}" presName="parTx" presStyleLbl="revTx" presStyleIdx="0" presStyleCnt="4">
        <dgm:presLayoutVars>
          <dgm:chMax val="0"/>
          <dgm:chPref val="0"/>
        </dgm:presLayoutVars>
      </dgm:prSet>
      <dgm:spPr/>
    </dgm:pt>
    <dgm:pt modelId="{41AA2A91-978C-4686-ABFD-8C0AE3024153}" type="pres">
      <dgm:prSet presAssocID="{4CB0C119-3F14-4678-A0AA-AAC665254218}" presName="desTx" presStyleLbl="revTx" presStyleIdx="1" presStyleCnt="4">
        <dgm:presLayoutVars/>
      </dgm:prSet>
      <dgm:spPr/>
    </dgm:pt>
    <dgm:pt modelId="{C39B1521-D480-42EA-97BE-DBB1DA22CB6B}" type="pres">
      <dgm:prSet presAssocID="{8D3277A2-1FCA-420D-AC6E-CB3426435EDA}" presName="sibTrans" presStyleCnt="0"/>
      <dgm:spPr/>
    </dgm:pt>
    <dgm:pt modelId="{531593D1-C2C8-4477-BC77-BCF598D2F3B9}" type="pres">
      <dgm:prSet presAssocID="{14AAA06E-3752-4077-B338-C6630C126B16}" presName="compNode" presStyleCnt="0"/>
      <dgm:spPr/>
    </dgm:pt>
    <dgm:pt modelId="{8E996A84-88A6-48F6-A6CA-386B7B826300}" type="pres">
      <dgm:prSet presAssocID="{14AAA06E-3752-4077-B338-C6630C126B16}" presName="bgRect" presStyleLbl="bgShp" presStyleIdx="1" presStyleCnt="2"/>
      <dgm:spPr/>
    </dgm:pt>
    <dgm:pt modelId="{44DF4914-2A4E-480A-A34E-F222BDEAFD4D}" type="pres">
      <dgm:prSet presAssocID="{14AAA06E-3752-4077-B338-C6630C126B1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mbulance"/>
        </a:ext>
      </dgm:extLst>
    </dgm:pt>
    <dgm:pt modelId="{5E0D8A97-6F47-4740-81AF-C4B7BE723FCA}" type="pres">
      <dgm:prSet presAssocID="{14AAA06E-3752-4077-B338-C6630C126B16}" presName="spaceRect" presStyleCnt="0"/>
      <dgm:spPr/>
    </dgm:pt>
    <dgm:pt modelId="{61E7B659-3017-4389-B6FB-DEE810D1F5B8}" type="pres">
      <dgm:prSet presAssocID="{14AAA06E-3752-4077-B338-C6630C126B16}" presName="parTx" presStyleLbl="revTx" presStyleIdx="2" presStyleCnt="4">
        <dgm:presLayoutVars>
          <dgm:chMax val="0"/>
          <dgm:chPref val="0"/>
        </dgm:presLayoutVars>
      </dgm:prSet>
      <dgm:spPr/>
    </dgm:pt>
    <dgm:pt modelId="{CD42B3FF-BA6F-4DAA-95D7-4CE87BD7E199}" type="pres">
      <dgm:prSet presAssocID="{14AAA06E-3752-4077-B338-C6630C126B16}" presName="desTx" presStyleLbl="revTx" presStyleIdx="3" presStyleCnt="4">
        <dgm:presLayoutVars/>
      </dgm:prSet>
      <dgm:spPr/>
    </dgm:pt>
  </dgm:ptLst>
  <dgm:cxnLst>
    <dgm:cxn modelId="{148C9907-2668-482B-84D8-EFD3D9B464A2}" srcId="{C9067083-6B94-4D20-8F22-B7FB1D54A6A3}" destId="{14AAA06E-3752-4077-B338-C6630C126B16}" srcOrd="1" destOrd="0" parTransId="{8704CB44-EE64-482E-BB67-187ECDB6C926}" sibTransId="{0079CFFF-935C-4471-9921-17018988FDA5}"/>
    <dgm:cxn modelId="{65235C15-BEA1-4AF6-B199-C0D6F41B34CE}" type="presOf" srcId="{14AAA06E-3752-4077-B338-C6630C126B16}" destId="{61E7B659-3017-4389-B6FB-DEE810D1F5B8}" srcOrd="0" destOrd="0" presId="urn:microsoft.com/office/officeart/2018/2/layout/IconVerticalSolidList"/>
    <dgm:cxn modelId="{5FC8F359-9B08-4D73-8FE5-E3D37248CC41}" type="presOf" srcId="{4CB0C119-3F14-4678-A0AA-AAC665254218}" destId="{6D1B2D81-46B8-4369-BF1D-9C872366E84B}" srcOrd="0" destOrd="0" presId="urn:microsoft.com/office/officeart/2018/2/layout/IconVerticalSolidList"/>
    <dgm:cxn modelId="{91E68880-1529-4F8E-B898-85D2CECC8012}" srcId="{4CB0C119-3F14-4678-A0AA-AAC665254218}" destId="{BA6EBEA4-7D91-4FB8-AB25-B841E6418EB2}" srcOrd="0" destOrd="0" parTransId="{3E27DC13-57C9-48F6-A6EE-0AD176EFD083}" sibTransId="{E8B57903-4621-497E-A969-DC4FD40B6665}"/>
    <dgm:cxn modelId="{5437208C-D731-493D-8AB3-BB766902101C}" srcId="{C9067083-6B94-4D20-8F22-B7FB1D54A6A3}" destId="{4CB0C119-3F14-4678-A0AA-AAC665254218}" srcOrd="0" destOrd="0" parTransId="{4002BA6C-F732-4912-8C60-848FE889AF26}" sibTransId="{8D3277A2-1FCA-420D-AC6E-CB3426435EDA}"/>
    <dgm:cxn modelId="{C3971F9C-D9B0-465F-8DC2-5ECBA8FD6373}" type="presOf" srcId="{C9067083-6B94-4D20-8F22-B7FB1D54A6A3}" destId="{47F5EBA9-15D8-4135-B830-4231392BBDB9}" srcOrd="0" destOrd="0" presId="urn:microsoft.com/office/officeart/2018/2/layout/IconVerticalSolidList"/>
    <dgm:cxn modelId="{D77A63A5-73AF-4172-9C13-E223037C35B0}" type="presOf" srcId="{BA6EBEA4-7D91-4FB8-AB25-B841E6418EB2}" destId="{41AA2A91-978C-4686-ABFD-8C0AE3024153}" srcOrd="0" destOrd="0" presId="urn:microsoft.com/office/officeart/2018/2/layout/IconVerticalSolidList"/>
    <dgm:cxn modelId="{78FB2DB9-7C3F-42FA-93E2-3E8EF01FE92F}" type="presOf" srcId="{C8977107-1C85-4BED-8550-C03DEEA403B2}" destId="{CD42B3FF-BA6F-4DAA-95D7-4CE87BD7E199}" srcOrd="0" destOrd="1" presId="urn:microsoft.com/office/officeart/2018/2/layout/IconVerticalSolidList"/>
    <dgm:cxn modelId="{078244C4-934F-45FB-9224-DD9FF22E235A}" srcId="{14AAA06E-3752-4077-B338-C6630C126B16}" destId="{C8977107-1C85-4BED-8550-C03DEEA403B2}" srcOrd="1" destOrd="0" parTransId="{4CA481ED-4C7D-4727-8561-B528DD88AC7D}" sibTransId="{ABE5504F-E059-41A0-9AC7-26BAB71C1443}"/>
    <dgm:cxn modelId="{62D56ED6-B202-40AE-BFF1-4D171BE2D80E}" srcId="{14AAA06E-3752-4077-B338-C6630C126B16}" destId="{ED598543-8182-4DC9-84A9-9B4C85780C11}" srcOrd="0" destOrd="0" parTransId="{8561B657-FFB4-4371-B147-D11D4BF722A9}" sibTransId="{03FC2C03-226D-4C08-B5B7-AB2F48368479}"/>
    <dgm:cxn modelId="{531778DA-87B1-4357-BF19-E31AC4D3D997}" type="presOf" srcId="{ED598543-8182-4DC9-84A9-9B4C85780C11}" destId="{CD42B3FF-BA6F-4DAA-95D7-4CE87BD7E199}" srcOrd="0" destOrd="0" presId="urn:microsoft.com/office/officeart/2018/2/layout/IconVerticalSolidList"/>
    <dgm:cxn modelId="{196EAC47-5993-4707-BA09-949602234854}" type="presParOf" srcId="{47F5EBA9-15D8-4135-B830-4231392BBDB9}" destId="{B0410275-4DAA-4BCA-A7E2-A77CC2AC5C32}" srcOrd="0" destOrd="0" presId="urn:microsoft.com/office/officeart/2018/2/layout/IconVerticalSolidList"/>
    <dgm:cxn modelId="{0E8554CF-53C6-4B66-B5B9-A8706D07E2C8}" type="presParOf" srcId="{B0410275-4DAA-4BCA-A7E2-A77CC2AC5C32}" destId="{19F620C2-2095-4C5C-BCCC-CAD54B728D5D}" srcOrd="0" destOrd="0" presId="urn:microsoft.com/office/officeart/2018/2/layout/IconVerticalSolidList"/>
    <dgm:cxn modelId="{D48E08B5-B996-455B-BEBD-E082F856FBEA}" type="presParOf" srcId="{B0410275-4DAA-4BCA-A7E2-A77CC2AC5C32}" destId="{69319F5A-AFB5-462F-B44B-3C89965E2C82}" srcOrd="1" destOrd="0" presId="urn:microsoft.com/office/officeart/2018/2/layout/IconVerticalSolidList"/>
    <dgm:cxn modelId="{8D79985E-07BD-41B2-A109-C8496B24C4F2}" type="presParOf" srcId="{B0410275-4DAA-4BCA-A7E2-A77CC2AC5C32}" destId="{A5DC0B6C-2577-4182-A933-5440367BBCF7}" srcOrd="2" destOrd="0" presId="urn:microsoft.com/office/officeart/2018/2/layout/IconVerticalSolidList"/>
    <dgm:cxn modelId="{F38317DD-5911-4635-BDE8-D7C9B4F89700}" type="presParOf" srcId="{B0410275-4DAA-4BCA-A7E2-A77CC2AC5C32}" destId="{6D1B2D81-46B8-4369-BF1D-9C872366E84B}" srcOrd="3" destOrd="0" presId="urn:microsoft.com/office/officeart/2018/2/layout/IconVerticalSolidList"/>
    <dgm:cxn modelId="{B70B78B8-793D-48BE-9534-05B6A63B8103}" type="presParOf" srcId="{B0410275-4DAA-4BCA-A7E2-A77CC2AC5C32}" destId="{41AA2A91-978C-4686-ABFD-8C0AE3024153}" srcOrd="4" destOrd="0" presId="urn:microsoft.com/office/officeart/2018/2/layout/IconVerticalSolidList"/>
    <dgm:cxn modelId="{73316D8B-EB8D-496E-A94E-AF379C25A8F7}" type="presParOf" srcId="{47F5EBA9-15D8-4135-B830-4231392BBDB9}" destId="{C39B1521-D480-42EA-97BE-DBB1DA22CB6B}" srcOrd="1" destOrd="0" presId="urn:microsoft.com/office/officeart/2018/2/layout/IconVerticalSolidList"/>
    <dgm:cxn modelId="{6B71B517-1980-4843-8F6D-FCDA2A7F8387}" type="presParOf" srcId="{47F5EBA9-15D8-4135-B830-4231392BBDB9}" destId="{531593D1-C2C8-4477-BC77-BCF598D2F3B9}" srcOrd="2" destOrd="0" presId="urn:microsoft.com/office/officeart/2018/2/layout/IconVerticalSolidList"/>
    <dgm:cxn modelId="{D90A1C3A-A718-421F-9DA7-51ACFDF607C0}" type="presParOf" srcId="{531593D1-C2C8-4477-BC77-BCF598D2F3B9}" destId="{8E996A84-88A6-48F6-A6CA-386B7B826300}" srcOrd="0" destOrd="0" presId="urn:microsoft.com/office/officeart/2018/2/layout/IconVerticalSolidList"/>
    <dgm:cxn modelId="{6BDD9B8A-392C-4D7F-BDB5-40408C90AA09}" type="presParOf" srcId="{531593D1-C2C8-4477-BC77-BCF598D2F3B9}" destId="{44DF4914-2A4E-480A-A34E-F222BDEAFD4D}" srcOrd="1" destOrd="0" presId="urn:microsoft.com/office/officeart/2018/2/layout/IconVerticalSolidList"/>
    <dgm:cxn modelId="{FFEAA4EF-FEBA-4061-B2A7-019FF02A7DCD}" type="presParOf" srcId="{531593D1-C2C8-4477-BC77-BCF598D2F3B9}" destId="{5E0D8A97-6F47-4740-81AF-C4B7BE723FCA}" srcOrd="2" destOrd="0" presId="urn:microsoft.com/office/officeart/2018/2/layout/IconVerticalSolidList"/>
    <dgm:cxn modelId="{E385C938-AF7B-473B-AA7F-CF3B405AD9A2}" type="presParOf" srcId="{531593D1-C2C8-4477-BC77-BCF598D2F3B9}" destId="{61E7B659-3017-4389-B6FB-DEE810D1F5B8}" srcOrd="3" destOrd="0" presId="urn:microsoft.com/office/officeart/2018/2/layout/IconVerticalSolidList"/>
    <dgm:cxn modelId="{BC98DFF3-4197-45AA-B726-D41FCA92F56C}" type="presParOf" srcId="{531593D1-C2C8-4477-BC77-BCF598D2F3B9}" destId="{CD42B3FF-BA6F-4DAA-95D7-4CE87BD7E19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20CEBE-3A29-4FB8-8425-8756FD5DC772}"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2F31C5FD-9057-45C6-BFA9-00B891B27854}" type="pres">
      <dgm:prSet presAssocID="{CC20CEBE-3A29-4FB8-8425-8756FD5DC772}" presName="Name0" presStyleCnt="0">
        <dgm:presLayoutVars>
          <dgm:dir/>
          <dgm:animLvl val="lvl"/>
          <dgm:resizeHandles val="exact"/>
        </dgm:presLayoutVars>
      </dgm:prSet>
      <dgm:spPr/>
    </dgm:pt>
  </dgm:ptLst>
  <dgm:cxnLst>
    <dgm:cxn modelId="{62C33E76-99A1-4969-AD0A-71CF05742CD8}" type="presOf" srcId="{CC20CEBE-3A29-4FB8-8425-8756FD5DC772}" destId="{2F31C5FD-9057-45C6-BFA9-00B891B27854}" srcOrd="0"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20CEBE-3A29-4FB8-8425-8756FD5DC772}"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2F31C5FD-9057-45C6-BFA9-00B891B27854}" type="pres">
      <dgm:prSet presAssocID="{CC20CEBE-3A29-4FB8-8425-8756FD5DC772}" presName="Name0" presStyleCnt="0">
        <dgm:presLayoutVars>
          <dgm:dir/>
          <dgm:animLvl val="lvl"/>
          <dgm:resizeHandles val="exact"/>
        </dgm:presLayoutVars>
      </dgm:prSet>
      <dgm:spPr/>
    </dgm:pt>
  </dgm:ptLst>
  <dgm:cxnLst>
    <dgm:cxn modelId="{62C33E76-99A1-4969-AD0A-71CF05742CD8}" type="presOf" srcId="{CC20CEBE-3A29-4FB8-8425-8756FD5DC772}" destId="{2F31C5FD-9057-45C6-BFA9-00B891B27854}" srcOrd="0"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495D5-3346-4D68-A917-9A943D246541}">
      <dsp:nvSpPr>
        <dsp:cNvPr id="0" name=""/>
        <dsp:cNvSpPr/>
      </dsp:nvSpPr>
      <dsp:spPr>
        <a:xfrm>
          <a:off x="3286" y="81145"/>
          <a:ext cx="3203971" cy="7303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en-GB" sz="2000" b="1" kern="1200" noProof="0" dirty="0"/>
            <a:t>What is EEG Biometric Authentication?</a:t>
          </a:r>
          <a:endParaRPr lang="en-GB" sz="2000" kern="1200" noProof="0" dirty="0"/>
        </a:p>
      </dsp:txBody>
      <dsp:txXfrm>
        <a:off x="3286" y="81145"/>
        <a:ext cx="3203971" cy="730347"/>
      </dsp:txXfrm>
    </dsp:sp>
    <dsp:sp modelId="{4BA3A8FC-7FA9-4D3C-97FA-98ABE381806D}">
      <dsp:nvSpPr>
        <dsp:cNvPr id="0" name=""/>
        <dsp:cNvSpPr/>
      </dsp:nvSpPr>
      <dsp:spPr>
        <a:xfrm>
          <a:off x="3286" y="811492"/>
          <a:ext cx="3203971" cy="345869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GB" sz="2400" kern="1200" noProof="0" dirty="0"/>
            <a:t>Utilizes unique brain activity patterns for identification.</a:t>
          </a:r>
        </a:p>
        <a:p>
          <a:pPr marL="228600" lvl="1" indent="-228600" algn="l" defTabSz="1066800">
            <a:lnSpc>
              <a:spcPct val="90000"/>
            </a:lnSpc>
            <a:spcBef>
              <a:spcPct val="0"/>
            </a:spcBef>
            <a:spcAft>
              <a:spcPct val="15000"/>
            </a:spcAft>
            <a:buChar char="•"/>
          </a:pPr>
          <a:r>
            <a:rPr lang="en-GB" sz="2400" i="0" kern="1200" noProof="0" dirty="0"/>
            <a:t>Non-visible and user-specific</a:t>
          </a:r>
        </a:p>
        <a:p>
          <a:pPr marL="228600" lvl="1" indent="-228600" algn="l" defTabSz="1066800">
            <a:lnSpc>
              <a:spcPct val="90000"/>
            </a:lnSpc>
            <a:spcBef>
              <a:spcPct val="0"/>
            </a:spcBef>
            <a:spcAft>
              <a:spcPct val="15000"/>
            </a:spcAft>
            <a:buChar char="•"/>
          </a:pPr>
          <a:r>
            <a:rPr lang="en-GB" sz="2400" kern="1200" noProof="0" dirty="0"/>
            <a:t>Nearly impossible to forge compared to fingerprints or facial recognition.</a:t>
          </a:r>
        </a:p>
      </dsp:txBody>
      <dsp:txXfrm>
        <a:off x="3286" y="811492"/>
        <a:ext cx="3203971" cy="3458699"/>
      </dsp:txXfrm>
    </dsp:sp>
    <dsp:sp modelId="{572748FD-A529-47AB-A368-11100E49986F}">
      <dsp:nvSpPr>
        <dsp:cNvPr id="0" name=""/>
        <dsp:cNvSpPr/>
      </dsp:nvSpPr>
      <dsp:spPr>
        <a:xfrm>
          <a:off x="3655814" y="81145"/>
          <a:ext cx="3203971" cy="7303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en-GB" sz="2000" b="1" kern="1200" noProof="0" dirty="0"/>
            <a:t>Key Methods</a:t>
          </a:r>
          <a:r>
            <a:rPr lang="en-GB" sz="2000" kern="1200" noProof="0" dirty="0"/>
            <a:t>:</a:t>
          </a:r>
        </a:p>
      </dsp:txBody>
      <dsp:txXfrm>
        <a:off x="3655814" y="81145"/>
        <a:ext cx="3203971" cy="730347"/>
      </dsp:txXfrm>
    </dsp:sp>
    <dsp:sp modelId="{43E0018C-DD20-41FA-9B22-B78E5F81A0B2}">
      <dsp:nvSpPr>
        <dsp:cNvPr id="0" name=""/>
        <dsp:cNvSpPr/>
      </dsp:nvSpPr>
      <dsp:spPr>
        <a:xfrm>
          <a:off x="3655814" y="811492"/>
          <a:ext cx="3203971" cy="345869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0" kern="1200" noProof="0" dirty="0"/>
            <a:t>Data collected using an EEG headset under Open-Eye protocols</a:t>
          </a:r>
        </a:p>
        <a:p>
          <a:pPr marL="228600" lvl="1" indent="-228600" algn="l" defTabSz="889000">
            <a:lnSpc>
              <a:spcPct val="90000"/>
            </a:lnSpc>
            <a:spcBef>
              <a:spcPct val="0"/>
            </a:spcBef>
            <a:spcAft>
              <a:spcPct val="15000"/>
            </a:spcAft>
            <a:buChar char="•"/>
          </a:pPr>
          <a:r>
            <a:rPr lang="en-GB" sz="2000" b="0" kern="1200" noProof="0" dirty="0"/>
            <a:t>Processed EEG segments analysed using a Convolutional Neural Network (CNN).</a:t>
          </a:r>
        </a:p>
        <a:p>
          <a:pPr marL="228600" lvl="1" indent="-228600" algn="l" defTabSz="889000">
            <a:lnSpc>
              <a:spcPct val="90000"/>
            </a:lnSpc>
            <a:spcBef>
              <a:spcPct val="0"/>
            </a:spcBef>
            <a:spcAft>
              <a:spcPct val="15000"/>
            </a:spcAft>
            <a:buChar char="•"/>
          </a:pPr>
          <a:r>
            <a:rPr lang="en-GB" sz="2000" b="0" kern="1200" noProof="0" dirty="0"/>
            <a:t>Each trial segmented into 5-second windows for subject identification</a:t>
          </a:r>
        </a:p>
      </dsp:txBody>
      <dsp:txXfrm>
        <a:off x="3655814" y="811492"/>
        <a:ext cx="3203971" cy="3458699"/>
      </dsp:txXfrm>
    </dsp:sp>
    <dsp:sp modelId="{8EB544D5-87E2-41B0-A356-7C2481532726}">
      <dsp:nvSpPr>
        <dsp:cNvPr id="0" name=""/>
        <dsp:cNvSpPr/>
      </dsp:nvSpPr>
      <dsp:spPr>
        <a:xfrm>
          <a:off x="7308342" y="81145"/>
          <a:ext cx="3203971" cy="7303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en-GB" sz="2000" kern="1200" noProof="0" dirty="0"/>
            <a:t>Focus Areas:</a:t>
          </a:r>
        </a:p>
      </dsp:txBody>
      <dsp:txXfrm>
        <a:off x="7308342" y="81145"/>
        <a:ext cx="3203971" cy="730347"/>
      </dsp:txXfrm>
    </dsp:sp>
    <dsp:sp modelId="{046BCB0F-A636-4E23-8321-6CF7138D89F3}">
      <dsp:nvSpPr>
        <dsp:cNvPr id="0" name=""/>
        <dsp:cNvSpPr/>
      </dsp:nvSpPr>
      <dsp:spPr>
        <a:xfrm>
          <a:off x="7308342" y="811492"/>
          <a:ext cx="3203971" cy="345869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noProof="0" dirty="0"/>
            <a:t>EEG preprocessing pipeline: filtering, normalisation, downsampling, and segmentation</a:t>
          </a:r>
        </a:p>
        <a:p>
          <a:pPr marL="228600" lvl="1" indent="-228600" algn="l" defTabSz="889000">
            <a:lnSpc>
              <a:spcPct val="90000"/>
            </a:lnSpc>
            <a:spcBef>
              <a:spcPct val="0"/>
            </a:spcBef>
            <a:spcAft>
              <a:spcPct val="15000"/>
            </a:spcAft>
            <a:buChar char="•"/>
          </a:pPr>
          <a:r>
            <a:rPr lang="en-GB" sz="2000" kern="1200" noProof="0" dirty="0"/>
            <a:t>CNN architecture optimised for </a:t>
          </a:r>
          <a:r>
            <a:rPr lang="en-GB" sz="2000" b="1" kern="1200" noProof="0" dirty="0"/>
            <a:t>spatial and temporal features</a:t>
          </a:r>
          <a:endParaRPr lang="en-GB" sz="2000" kern="1200" noProof="0" dirty="0"/>
        </a:p>
        <a:p>
          <a:pPr marL="228600" lvl="1" indent="-228600" algn="l" defTabSz="889000">
            <a:lnSpc>
              <a:spcPct val="90000"/>
            </a:lnSpc>
            <a:spcBef>
              <a:spcPct val="0"/>
            </a:spcBef>
            <a:spcAft>
              <a:spcPct val="15000"/>
            </a:spcAft>
            <a:buChar char="•"/>
          </a:pPr>
          <a:r>
            <a:rPr lang="en-GB" sz="2000" kern="1200" noProof="0" dirty="0"/>
            <a:t>Use of </a:t>
          </a:r>
          <a:r>
            <a:rPr lang="en-GB" sz="2000" b="1" kern="1200" noProof="0" dirty="0"/>
            <a:t>majority voting</a:t>
          </a:r>
          <a:r>
            <a:rPr lang="en-GB" sz="2000" kern="1200" noProof="0" dirty="0"/>
            <a:t> to improve subject-level predictions.</a:t>
          </a:r>
        </a:p>
      </dsp:txBody>
      <dsp:txXfrm>
        <a:off x="7308342" y="811492"/>
        <a:ext cx="3203971" cy="3458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C1C8-8FB0-4EE2-AEC2-473EE6B6990F}">
      <dsp:nvSpPr>
        <dsp:cNvPr id="0" name=""/>
        <dsp:cNvSpPr/>
      </dsp:nvSpPr>
      <dsp:spPr>
        <a:xfrm>
          <a:off x="0" y="90143"/>
          <a:ext cx="10515600" cy="5651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defRPr b="1"/>
          </a:pPr>
          <a:r>
            <a:rPr lang="en-US" sz="2300" kern="1200" dirty="0"/>
            <a:t>The Problem with Conventional Biometrics:</a:t>
          </a:r>
        </a:p>
      </dsp:txBody>
      <dsp:txXfrm>
        <a:off x="27586" y="117729"/>
        <a:ext cx="10460428" cy="509938"/>
      </dsp:txXfrm>
    </dsp:sp>
    <dsp:sp modelId="{C05A4CEC-88DE-41E1-819D-E12DE062428D}">
      <dsp:nvSpPr>
        <dsp:cNvPr id="0" name=""/>
        <dsp:cNvSpPr/>
      </dsp:nvSpPr>
      <dsp:spPr>
        <a:xfrm>
          <a:off x="0" y="655253"/>
          <a:ext cx="1051560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Fingerprints and facial recognition can be copied or spoofed.</a:t>
          </a:r>
        </a:p>
        <a:p>
          <a:pPr marL="171450" lvl="1" indent="-171450" algn="l" defTabSz="800100">
            <a:lnSpc>
              <a:spcPct val="90000"/>
            </a:lnSpc>
            <a:spcBef>
              <a:spcPct val="0"/>
            </a:spcBef>
            <a:spcAft>
              <a:spcPct val="20000"/>
            </a:spcAft>
            <a:buChar char="•"/>
          </a:pPr>
          <a:r>
            <a:rPr lang="en-US" sz="1800" kern="1200" dirty="0"/>
            <a:t>Physical traits are visible, permanent, and exposed to risk.</a:t>
          </a:r>
        </a:p>
        <a:p>
          <a:pPr marL="171450" lvl="1" indent="-171450" algn="l" defTabSz="800100">
            <a:lnSpc>
              <a:spcPct val="90000"/>
            </a:lnSpc>
            <a:spcBef>
              <a:spcPct val="0"/>
            </a:spcBef>
            <a:spcAft>
              <a:spcPct val="20000"/>
            </a:spcAft>
            <a:buChar char="•"/>
          </a:pPr>
          <a:r>
            <a:rPr lang="en-US" sz="1800" kern="1200" dirty="0"/>
            <a:t>Breaches can be irreversible ( you can’t change your fingerprint, “technically”).</a:t>
          </a:r>
        </a:p>
      </dsp:txBody>
      <dsp:txXfrm>
        <a:off x="0" y="655253"/>
        <a:ext cx="10515600" cy="928395"/>
      </dsp:txXfrm>
    </dsp:sp>
    <dsp:sp modelId="{924C245C-3E82-411A-8205-65C03E10E8B0}">
      <dsp:nvSpPr>
        <dsp:cNvPr id="0" name=""/>
        <dsp:cNvSpPr/>
      </dsp:nvSpPr>
      <dsp:spPr>
        <a:xfrm>
          <a:off x="0" y="1583649"/>
          <a:ext cx="10515600" cy="5651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defRPr b="1"/>
          </a:pPr>
          <a:r>
            <a:rPr lang="en-US" sz="2300" b="1" kern="1200" dirty="0"/>
            <a:t>Why EEG Signals?</a:t>
          </a:r>
          <a:r>
            <a:rPr lang="en-US" sz="2300" kern="1200" dirty="0"/>
            <a:t>:</a:t>
          </a:r>
        </a:p>
      </dsp:txBody>
      <dsp:txXfrm>
        <a:off x="27586" y="1611235"/>
        <a:ext cx="10460428" cy="509938"/>
      </dsp:txXfrm>
    </dsp:sp>
    <dsp:sp modelId="{66CE7BB8-731A-48D9-B38A-84093DCD320C}">
      <dsp:nvSpPr>
        <dsp:cNvPr id="0" name=""/>
        <dsp:cNvSpPr/>
      </dsp:nvSpPr>
      <dsp:spPr>
        <a:xfrm>
          <a:off x="0" y="2148759"/>
          <a:ext cx="1051560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Captures </a:t>
          </a:r>
          <a:r>
            <a:rPr lang="en-US" sz="1800" b="1" i="0" kern="1200" dirty="0"/>
            <a:t>invisible</a:t>
          </a:r>
          <a:r>
            <a:rPr lang="en-US" sz="1800" kern="1200" dirty="0"/>
            <a:t> brainwave patterns (unique to each person).</a:t>
          </a:r>
        </a:p>
        <a:p>
          <a:pPr marL="171450" lvl="1" indent="-171450" algn="l" defTabSz="800100">
            <a:lnSpc>
              <a:spcPct val="90000"/>
            </a:lnSpc>
            <a:spcBef>
              <a:spcPct val="0"/>
            </a:spcBef>
            <a:spcAft>
              <a:spcPct val="20000"/>
            </a:spcAft>
            <a:buChar char="•"/>
          </a:pPr>
          <a:r>
            <a:rPr lang="en-US" sz="1800" kern="1200" dirty="0"/>
            <a:t>Constantly changing and </a:t>
          </a:r>
          <a:r>
            <a:rPr lang="en-US" sz="1800" b="1" kern="1200" dirty="0"/>
            <a:t>internal</a:t>
          </a:r>
          <a:r>
            <a:rPr lang="en-US" sz="1800" kern="1200" dirty="0"/>
            <a:t>, making it harder to fake or steal.</a:t>
          </a:r>
        </a:p>
        <a:p>
          <a:pPr marL="171450" lvl="1" indent="-171450" algn="l" defTabSz="800100">
            <a:lnSpc>
              <a:spcPct val="90000"/>
            </a:lnSpc>
            <a:spcBef>
              <a:spcPct val="0"/>
            </a:spcBef>
            <a:spcAft>
              <a:spcPct val="20000"/>
            </a:spcAft>
            <a:buChar char="•"/>
          </a:pPr>
          <a:r>
            <a:rPr lang="en-US" sz="1800" kern="1200" dirty="0"/>
            <a:t>Even short brain activity windows can reflect deep personal traits.</a:t>
          </a:r>
        </a:p>
      </dsp:txBody>
      <dsp:txXfrm>
        <a:off x="0" y="2148759"/>
        <a:ext cx="10515600" cy="928395"/>
      </dsp:txXfrm>
    </dsp:sp>
    <dsp:sp modelId="{59DAC2F9-F1A7-4742-82E4-0615CF2D7987}">
      <dsp:nvSpPr>
        <dsp:cNvPr id="0" name=""/>
        <dsp:cNvSpPr/>
      </dsp:nvSpPr>
      <dsp:spPr>
        <a:xfrm>
          <a:off x="0" y="3077154"/>
          <a:ext cx="10515600" cy="5651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defRPr b="1"/>
          </a:pPr>
          <a:r>
            <a:rPr lang="en-US" sz="2300" kern="1200" dirty="0"/>
            <a:t>Why Focus on Open-Eye EEG?</a:t>
          </a:r>
        </a:p>
      </dsp:txBody>
      <dsp:txXfrm>
        <a:off x="27586" y="3104740"/>
        <a:ext cx="10460428" cy="509938"/>
      </dsp:txXfrm>
    </dsp:sp>
    <dsp:sp modelId="{F8046887-4655-405F-A89A-537C7E01BA71}">
      <dsp:nvSpPr>
        <dsp:cNvPr id="0" name=""/>
        <dsp:cNvSpPr/>
      </dsp:nvSpPr>
      <dsp:spPr>
        <a:xfrm>
          <a:off x="0" y="364226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More practical than eyes-closed or stimulus-based tasks.</a:t>
          </a:r>
        </a:p>
        <a:p>
          <a:pPr marL="171450" lvl="1" indent="-171450" algn="l" defTabSz="800100">
            <a:lnSpc>
              <a:spcPct val="90000"/>
            </a:lnSpc>
            <a:spcBef>
              <a:spcPct val="0"/>
            </a:spcBef>
            <a:spcAft>
              <a:spcPct val="20000"/>
            </a:spcAft>
            <a:buChar char="•"/>
          </a:pPr>
          <a:r>
            <a:rPr lang="en-US" sz="1800" kern="1200" dirty="0"/>
            <a:t>Reflects real-world, alert-state brain activity — closer to real usage.</a:t>
          </a:r>
        </a:p>
      </dsp:txBody>
      <dsp:txXfrm>
        <a:off x="0" y="3642264"/>
        <a:ext cx="10515600" cy="618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620C2-2095-4C5C-BCCC-CAD54B728D5D}">
      <dsp:nvSpPr>
        <dsp:cNvPr id="0" name=""/>
        <dsp:cNvSpPr/>
      </dsp:nvSpPr>
      <dsp:spPr>
        <a:xfrm>
          <a:off x="0" y="681330"/>
          <a:ext cx="10927829" cy="1257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19F5A-AFB5-462F-B44B-3C89965E2C82}">
      <dsp:nvSpPr>
        <dsp:cNvPr id="0" name=""/>
        <dsp:cNvSpPr/>
      </dsp:nvSpPr>
      <dsp:spPr>
        <a:xfrm>
          <a:off x="380497" y="964345"/>
          <a:ext cx="691812" cy="691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B2D81-46B8-4369-BF1D-9C872366E84B}">
      <dsp:nvSpPr>
        <dsp:cNvPr id="0" name=""/>
        <dsp:cNvSpPr/>
      </dsp:nvSpPr>
      <dsp:spPr>
        <a:xfrm>
          <a:off x="1452806" y="681330"/>
          <a:ext cx="4917523"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111250">
            <a:lnSpc>
              <a:spcPct val="100000"/>
            </a:lnSpc>
            <a:spcBef>
              <a:spcPct val="0"/>
            </a:spcBef>
            <a:spcAft>
              <a:spcPct val="35000"/>
            </a:spcAft>
            <a:buNone/>
          </a:pPr>
          <a:r>
            <a:rPr lang="en-MY" sz="2500" b="1" kern="1200" dirty="0"/>
            <a:t>What Studies Show</a:t>
          </a:r>
          <a:r>
            <a:rPr lang="en-MY" sz="2500" kern="1200" dirty="0"/>
            <a:t>:</a:t>
          </a:r>
          <a:endParaRPr lang="en-US" sz="2500" kern="1200" dirty="0"/>
        </a:p>
      </dsp:txBody>
      <dsp:txXfrm>
        <a:off x="1452806" y="681330"/>
        <a:ext cx="4917523" cy="1257841"/>
      </dsp:txXfrm>
    </dsp:sp>
    <dsp:sp modelId="{41AA2A91-978C-4686-ABFD-8C0AE3024153}">
      <dsp:nvSpPr>
        <dsp:cNvPr id="0" name=""/>
        <dsp:cNvSpPr/>
      </dsp:nvSpPr>
      <dsp:spPr>
        <a:xfrm>
          <a:off x="6370329" y="681330"/>
          <a:ext cx="4557499"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622300">
            <a:lnSpc>
              <a:spcPct val="100000"/>
            </a:lnSpc>
            <a:spcBef>
              <a:spcPct val="0"/>
            </a:spcBef>
            <a:spcAft>
              <a:spcPct val="35000"/>
            </a:spcAft>
            <a:buNone/>
          </a:pPr>
          <a:r>
            <a:rPr lang="en-US" sz="1400" kern="1200" dirty="0"/>
            <a:t>Importance of preprocessing (e.g., Z-score normalization).</a:t>
          </a:r>
        </a:p>
      </dsp:txBody>
      <dsp:txXfrm>
        <a:off x="6370329" y="681330"/>
        <a:ext cx="4557499" cy="1257841"/>
      </dsp:txXfrm>
    </dsp:sp>
    <dsp:sp modelId="{8E996A84-88A6-48F6-A6CA-386B7B826300}">
      <dsp:nvSpPr>
        <dsp:cNvPr id="0" name=""/>
        <dsp:cNvSpPr/>
      </dsp:nvSpPr>
      <dsp:spPr>
        <a:xfrm>
          <a:off x="0" y="2253632"/>
          <a:ext cx="10927829" cy="1257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F4914-2A4E-480A-A34E-F222BDEAFD4D}">
      <dsp:nvSpPr>
        <dsp:cNvPr id="0" name=""/>
        <dsp:cNvSpPr/>
      </dsp:nvSpPr>
      <dsp:spPr>
        <a:xfrm>
          <a:off x="380497" y="2536647"/>
          <a:ext cx="691812" cy="691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E7B659-3017-4389-B6FB-DEE810D1F5B8}">
      <dsp:nvSpPr>
        <dsp:cNvPr id="0" name=""/>
        <dsp:cNvSpPr/>
      </dsp:nvSpPr>
      <dsp:spPr>
        <a:xfrm>
          <a:off x="1452806" y="2253632"/>
          <a:ext cx="4917523"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111250">
            <a:lnSpc>
              <a:spcPct val="100000"/>
            </a:lnSpc>
            <a:spcBef>
              <a:spcPct val="0"/>
            </a:spcBef>
            <a:spcAft>
              <a:spcPct val="35000"/>
            </a:spcAft>
            <a:buNone/>
          </a:pPr>
          <a:r>
            <a:rPr lang="en-US" sz="2500" b="1" kern="1200" dirty="0"/>
            <a:t>Examples of Prior Research</a:t>
          </a:r>
          <a:r>
            <a:rPr lang="en-US" sz="2500" kern="1200" dirty="0"/>
            <a:t>:</a:t>
          </a:r>
        </a:p>
      </dsp:txBody>
      <dsp:txXfrm>
        <a:off x="1452806" y="2253632"/>
        <a:ext cx="4917523" cy="1257841"/>
      </dsp:txXfrm>
    </dsp:sp>
    <dsp:sp modelId="{CD42B3FF-BA6F-4DAA-95D7-4CE87BD7E199}">
      <dsp:nvSpPr>
        <dsp:cNvPr id="0" name=""/>
        <dsp:cNvSpPr/>
      </dsp:nvSpPr>
      <dsp:spPr>
        <a:xfrm>
          <a:off x="6370329" y="2253632"/>
          <a:ext cx="4557499"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622300">
            <a:lnSpc>
              <a:spcPct val="100000"/>
            </a:lnSpc>
            <a:spcBef>
              <a:spcPct val="0"/>
            </a:spcBef>
            <a:spcAft>
              <a:spcPct val="35000"/>
            </a:spcAft>
            <a:buNone/>
          </a:pPr>
          <a:r>
            <a:rPr lang="en-US" sz="1400" kern="1200" dirty="0"/>
            <a:t>Test-retest reliability in resting EEG (88% sensitivity, 99.5% specificity).</a:t>
          </a:r>
        </a:p>
        <a:p>
          <a:pPr marL="0" lvl="0" indent="0" algn="l" defTabSz="622300">
            <a:lnSpc>
              <a:spcPct val="100000"/>
            </a:lnSpc>
            <a:spcBef>
              <a:spcPct val="0"/>
            </a:spcBef>
            <a:spcAft>
              <a:spcPct val="35000"/>
            </a:spcAft>
            <a:buNone/>
          </a:pPr>
          <a:r>
            <a:rPr lang="en-US" sz="1400" kern="1200" dirty="0"/>
            <a:t>Use of movement-related EEG for biometrics (up to 98% single session accuracy).</a:t>
          </a:r>
        </a:p>
      </dsp:txBody>
      <dsp:txXfrm>
        <a:off x="6370329" y="2253632"/>
        <a:ext cx="4557499" cy="12578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1724F-5999-4C14-9D6D-2E5C5D0A9D81}" type="datetimeFigureOut">
              <a:t>7/28/2025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7ABA7B-23A8-4D7C-9058-5A425D506201}" type="slidenum">
              <a:t>‹#›</a:t>
            </a:fld>
            <a:endParaRPr lang="en-US" dirty="0"/>
          </a:p>
        </p:txBody>
      </p:sp>
    </p:spTree>
    <p:extLst>
      <p:ext uri="{BB962C8B-B14F-4D97-AF65-F5344CB8AC3E}">
        <p14:creationId xmlns:p14="http://schemas.microsoft.com/office/powerpoint/2010/main" val="50885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Good afternoon everyone.</a:t>
            </a:r>
          </a:p>
          <a:p>
            <a:endParaRPr lang="en-US" i="0" dirty="0"/>
          </a:p>
          <a:p>
            <a:r>
              <a:rPr lang="en-US" i="0" dirty="0"/>
              <a:t>My name is Aaron Alymann Jeyaraj, and I’m excited to present my research on Open-Eye EEG for Biometric Security: A Deep Learning Approach.</a:t>
            </a:r>
          </a:p>
          <a:p>
            <a:endParaRPr lang="en-US" i="0" dirty="0"/>
          </a:p>
          <a:p>
            <a:r>
              <a:rPr lang="en-US" i="0" dirty="0"/>
              <a:t>This work was carried out under the guidance of Dr. Rig Das as part of the Dean’s Distinguished Fellowship, and is housed within the Computer Science Department here at UW–La Crosse.</a:t>
            </a:r>
          </a:p>
          <a:p>
            <a:endParaRPr lang="en-US" i="0" dirty="0"/>
          </a:p>
          <a:p>
            <a:r>
              <a:rPr lang="en-US" i="0" dirty="0"/>
              <a:t>In the next few minutes, I’ll walk you through what this research is about, why it matters, the methods I used, and what we found.</a:t>
            </a:r>
          </a:p>
          <a:p>
            <a:endParaRPr lang="en-MY" i="0" dirty="0"/>
          </a:p>
        </p:txBody>
      </p:sp>
      <p:sp>
        <p:nvSpPr>
          <p:cNvPr id="4" name="Slide Number Placeholder 3"/>
          <p:cNvSpPr>
            <a:spLocks noGrp="1"/>
          </p:cNvSpPr>
          <p:nvPr>
            <p:ph type="sldNum" sz="quarter" idx="5"/>
          </p:nvPr>
        </p:nvSpPr>
        <p:spPr/>
        <p:txBody>
          <a:bodyPr/>
          <a:lstStyle/>
          <a:p>
            <a:fld id="{6F7ABA7B-23A8-4D7C-9058-5A425D506201}" type="slidenum">
              <a:rPr lang="en-MY" smtClean="0"/>
              <a:t>1</a:t>
            </a:fld>
            <a:endParaRPr lang="en-MY" dirty="0"/>
          </a:p>
        </p:txBody>
      </p:sp>
    </p:spTree>
    <p:extLst>
      <p:ext uri="{BB962C8B-B14F-4D97-AF65-F5344CB8AC3E}">
        <p14:creationId xmlns:p14="http://schemas.microsoft.com/office/powerpoint/2010/main" val="3461537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F7ABA7B-23A8-4D7C-9058-5A425D506201}" type="slidenum">
              <a:rPr lang="en-MY" smtClean="0"/>
              <a:t>10</a:t>
            </a:fld>
            <a:endParaRPr lang="en-MY" dirty="0"/>
          </a:p>
        </p:txBody>
      </p:sp>
    </p:spTree>
    <p:extLst>
      <p:ext uri="{BB962C8B-B14F-4D97-AF65-F5344CB8AC3E}">
        <p14:creationId xmlns:p14="http://schemas.microsoft.com/office/powerpoint/2010/main" val="168311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D8C9E-9F7E-969F-E83B-570A099761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D18A4-5333-CC2E-4141-BFE8AD1BA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58C6A-C8DD-1358-B563-A82ABBB0EC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terms of electrode placement, we focused on eight specific nodes (highlighted in blue</a:t>
            </a:r>
          </a:p>
          <a:p>
            <a:r>
              <a:rPr lang="en-US" b="0" dirty="0"/>
              <a:t>These positions lie primarily in the central and occipital regions of the scalp.</a:t>
            </a:r>
          </a:p>
          <a:p>
            <a:r>
              <a:rPr lang="en-US" b="0" dirty="0"/>
              <a:t>We chose these areas intentionally because they’re highly relevant for open-eye conditions—central regions are linked to cognitive processing, while occipital regions are involved in visual activity.</a:t>
            </a:r>
          </a:p>
          <a:p>
            <a:r>
              <a:rPr lang="en-US" b="0" dirty="0"/>
              <a:t>By targeting these nodes, we aimed to capture strong, distinctive EEG signals that are both stable and subject-specific, which is essential for biometric authentication.</a:t>
            </a:r>
          </a:p>
        </p:txBody>
      </p:sp>
      <p:sp>
        <p:nvSpPr>
          <p:cNvPr id="4" name="Slide Number Placeholder 3">
            <a:extLst>
              <a:ext uri="{FF2B5EF4-FFF2-40B4-BE49-F238E27FC236}">
                <a16:creationId xmlns:a16="http://schemas.microsoft.com/office/drawing/2014/main" id="{D0601D07-C631-CE1C-6823-0F90DDA365FE}"/>
              </a:ext>
            </a:extLst>
          </p:cNvPr>
          <p:cNvSpPr>
            <a:spLocks noGrp="1"/>
          </p:cNvSpPr>
          <p:nvPr>
            <p:ph type="sldNum" sz="quarter" idx="5"/>
          </p:nvPr>
        </p:nvSpPr>
        <p:spPr/>
        <p:txBody>
          <a:bodyPr/>
          <a:lstStyle/>
          <a:p>
            <a:fld id="{6F7ABA7B-23A8-4D7C-9058-5A425D506201}" type="slidenum">
              <a:t>11</a:t>
            </a:fld>
            <a:endParaRPr lang="en-US" dirty="0"/>
          </a:p>
        </p:txBody>
      </p:sp>
    </p:spTree>
    <p:extLst>
      <p:ext uri="{BB962C8B-B14F-4D97-AF65-F5344CB8AC3E}">
        <p14:creationId xmlns:p14="http://schemas.microsoft.com/office/powerpoint/2010/main" val="647576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C8AAA-CAAA-1DFB-0120-A1F0E4127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A796E-3F41-E0B4-B9B1-C17F344EAC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74DFE-88EA-0D76-A41A-DC2E5CFCBEFA}"/>
              </a:ext>
            </a:extLst>
          </p:cNvPr>
          <p:cNvSpPr>
            <a:spLocks noGrp="1"/>
          </p:cNvSpPr>
          <p:nvPr>
            <p:ph type="body" idx="1"/>
          </p:nvPr>
        </p:nvSpPr>
        <p:spPr/>
        <p:txBody>
          <a:bodyPr/>
          <a:lstStyle/>
          <a:p>
            <a:r>
              <a:rPr lang="en-US" dirty="0"/>
              <a:t>Now that we’ve looked at what EEG is and what it measures, let’s go over how we prepared the data before feeding it into the neural network.</a:t>
            </a:r>
          </a:p>
          <a:p>
            <a:r>
              <a:rPr lang="en-US" dirty="0"/>
              <a:t>The first step is </a:t>
            </a:r>
            <a:r>
              <a:rPr lang="en-US" b="1" dirty="0"/>
              <a:t>spectral filtering</a:t>
            </a:r>
            <a:r>
              <a:rPr lang="en-US" dirty="0"/>
              <a:t>, where we apply a bandpass filter to isolate the </a:t>
            </a:r>
            <a:r>
              <a:rPr lang="en-US" b="1" dirty="0"/>
              <a:t>alpha band</a:t>
            </a:r>
            <a:r>
              <a:rPr lang="en-US" dirty="0"/>
              <a:t>—between 8.1 and 12.3 Hz.</a:t>
            </a:r>
          </a:p>
          <a:p>
            <a:r>
              <a:rPr lang="en-US" dirty="0"/>
              <a:t> This frequency band is particularly useful for biometrics because it’s stable, consistent, and tied to individual brain activity when we’re calm but alert. By isolating this range, we’re filtering out unnecessary noise and focusing on the signal components that matter most.</a:t>
            </a:r>
          </a:p>
          <a:p>
            <a:endParaRPr lang="en-US" dirty="0"/>
          </a:p>
          <a:p>
            <a:r>
              <a:rPr lang="en-US" dirty="0"/>
              <a:t>Then we </a:t>
            </a:r>
            <a:r>
              <a:rPr lang="en-US" b="1" dirty="0" err="1"/>
              <a:t>downsample</a:t>
            </a:r>
            <a:r>
              <a:rPr lang="en-US" dirty="0"/>
              <a:t> the data. The raw EEG was recorded at 250 Hz, but we reduce it to </a:t>
            </a:r>
            <a:r>
              <a:rPr lang="en-US" b="1" dirty="0"/>
              <a:t>125 Hz</a:t>
            </a:r>
            <a:r>
              <a:rPr lang="en-US" dirty="0"/>
              <a:t> to make processing more efficient. Each EEG template is extracted using a </a:t>
            </a:r>
            <a:r>
              <a:rPr lang="en-US" b="1" dirty="0"/>
              <a:t>600-millisecond window</a:t>
            </a:r>
            <a:r>
              <a:rPr lang="en-US" dirty="0"/>
              <a:t>, which aligns nicely with the new sampling rate and keeps the input manageable.</a:t>
            </a:r>
          </a:p>
          <a:p>
            <a:r>
              <a:rPr lang="en-US" dirty="0"/>
              <a:t>Next is </a:t>
            </a:r>
            <a:r>
              <a:rPr lang="en-US" b="1" dirty="0"/>
              <a:t>Z-score normalisation</a:t>
            </a:r>
            <a:r>
              <a:rPr lang="en-US" dirty="0"/>
              <a:t>. This step ensures that each EEG channel across all participants and sessions has a mean of 0 and a standard deviation of 1. It basically levels the playing field, so the network can learn useful patterns without being thrown off by large variations between individuals.</a:t>
            </a:r>
          </a:p>
          <a:p>
            <a:r>
              <a:rPr lang="en-US" dirty="0"/>
              <a:t>We also apply </a:t>
            </a:r>
            <a:r>
              <a:rPr lang="en-US" b="1" dirty="0"/>
              <a:t>detrending</a:t>
            </a:r>
            <a:r>
              <a:rPr lang="en-US" dirty="0"/>
              <a:t>, which removes slow drifts in the signal. These are low-frequency components that often reflect environmental interference or physical movement rather than meaningful brain activity.</a:t>
            </a:r>
          </a:p>
          <a:p>
            <a:r>
              <a:rPr lang="en-US" dirty="0"/>
              <a:t>Now here’s where the data becomes model-ready. We divide the EEG into multiple short segments or </a:t>
            </a:r>
            <a:r>
              <a:rPr lang="en-US" b="1" dirty="0"/>
              <a:t>templates</a:t>
            </a:r>
            <a:r>
              <a:rPr lang="en-US" dirty="0"/>
              <a:t>, each lasting </a:t>
            </a:r>
            <a:r>
              <a:rPr lang="en-US" b="1" dirty="0"/>
              <a:t>5 seconds</a:t>
            </a:r>
            <a:r>
              <a:rPr lang="en-US" dirty="0"/>
              <a:t>. Each template contains signals from </a:t>
            </a:r>
            <a:r>
              <a:rPr lang="en-US" b="1" dirty="0"/>
              <a:t>14 EEG channels</a:t>
            </a:r>
            <a:r>
              <a:rPr lang="en-US" dirty="0"/>
              <a:t>, and since we’ve downsampled to 125 Hz, that gives us </a:t>
            </a:r>
            <a:r>
              <a:rPr lang="en-US" b="1" dirty="0"/>
              <a:t>625 time points per channel</a:t>
            </a:r>
            <a:r>
              <a:rPr lang="en-US" dirty="0"/>
              <a:t>—so the final shape is [14 × 625].</a:t>
            </a:r>
          </a:p>
          <a:p>
            <a:r>
              <a:rPr lang="en-US" dirty="0"/>
              <a:t>These templates are pulled from </a:t>
            </a:r>
            <a:r>
              <a:rPr lang="en-US" b="1" dirty="0"/>
              <a:t>three different mental states</a:t>
            </a:r>
            <a:r>
              <a:rPr lang="en-US" dirty="0"/>
              <a:t>—Eyes Closed, Eyes Open, and Motor Imagery—using a </a:t>
            </a:r>
            <a:r>
              <a:rPr lang="en-US" b="1" dirty="0"/>
              <a:t>sliding window</a:t>
            </a:r>
            <a:r>
              <a:rPr lang="en-US" dirty="0"/>
              <a:t> technique with about </a:t>
            </a:r>
            <a:r>
              <a:rPr lang="en-US" b="1" dirty="0"/>
              <a:t>50% overlap</a:t>
            </a:r>
            <a:r>
              <a:rPr lang="en-US" dirty="0"/>
              <a:t>. This creates a more diverse dataset without needing extra recording time.</a:t>
            </a:r>
          </a:p>
          <a:p>
            <a:r>
              <a:rPr lang="en-US" dirty="0"/>
              <a:t>Each participant ends up with </a:t>
            </a:r>
            <a:r>
              <a:rPr lang="en-US" b="1" dirty="0"/>
              <a:t>40 templates</a:t>
            </a:r>
            <a:r>
              <a:rPr lang="en-US" dirty="0"/>
              <a:t> in total: around 14 from Eyes Closed and 13 each from Eyes Open and Motor Imagery. If someone has fewer than 40, we randomly duplicate some segments to keep the dataset balanced.</a:t>
            </a:r>
          </a:p>
          <a:p>
            <a:r>
              <a:rPr lang="en-US" dirty="0"/>
              <a:t>So in the end, each 5-second EEG snippet becomes a standalone input to the CNN. This helps the model learn the person’s unique brainwave signature from just short bursts of brain activity.</a:t>
            </a:r>
          </a:p>
        </p:txBody>
      </p:sp>
      <p:sp>
        <p:nvSpPr>
          <p:cNvPr id="4" name="Slide Number Placeholder 3">
            <a:extLst>
              <a:ext uri="{FF2B5EF4-FFF2-40B4-BE49-F238E27FC236}">
                <a16:creationId xmlns:a16="http://schemas.microsoft.com/office/drawing/2014/main" id="{CB9DD4AF-5EC8-7D00-C6CE-AD984272B722}"/>
              </a:ext>
            </a:extLst>
          </p:cNvPr>
          <p:cNvSpPr>
            <a:spLocks noGrp="1"/>
          </p:cNvSpPr>
          <p:nvPr>
            <p:ph type="sldNum" sz="quarter" idx="5"/>
          </p:nvPr>
        </p:nvSpPr>
        <p:spPr/>
        <p:txBody>
          <a:bodyPr/>
          <a:lstStyle/>
          <a:p>
            <a:fld id="{6F7ABA7B-23A8-4D7C-9058-5A425D506201}" type="slidenum">
              <a:t>12</a:t>
            </a:fld>
            <a:endParaRPr lang="en-US" dirty="0"/>
          </a:p>
        </p:txBody>
      </p:sp>
    </p:spTree>
    <p:extLst>
      <p:ext uri="{BB962C8B-B14F-4D97-AF65-F5344CB8AC3E}">
        <p14:creationId xmlns:p14="http://schemas.microsoft.com/office/powerpoint/2010/main" val="4135026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004E2-C132-7B2C-993D-957B73243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9B9DDF-5C6C-62E1-3C3E-4C9D4485B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DF4BA-7267-FA86-EDF8-E5BAAFBCB348}"/>
              </a:ext>
            </a:extLst>
          </p:cNvPr>
          <p:cNvSpPr>
            <a:spLocks noGrp="1"/>
          </p:cNvSpPr>
          <p:nvPr>
            <p:ph type="body" idx="1"/>
          </p:nvPr>
        </p:nvSpPr>
        <p:spPr/>
        <p:txBody>
          <a:bodyPr/>
          <a:lstStyle/>
          <a:p>
            <a:r>
              <a:rPr lang="en-US" dirty="0"/>
              <a:t>So once the EEG data is pre-processed and reshaped into these short, structured templates, we feed it into a deep learning model to perform classification.</a:t>
            </a:r>
          </a:p>
          <a:p>
            <a:r>
              <a:rPr lang="en-US" dirty="0"/>
              <a:t>This model is a </a:t>
            </a:r>
            <a:r>
              <a:rPr lang="en-US" b="1" dirty="0"/>
              <a:t>Neural Network</a:t>
            </a:r>
            <a:r>
              <a:rPr lang="en-US" dirty="0"/>
              <a:t>, which is a type of machine learning algorithm inspired by how our brains process information. It consists of multiple layers of interconnected nodes—kind of like artificial neurons—that learn to </a:t>
            </a:r>
            <a:r>
              <a:rPr lang="en-US" dirty="0" err="1"/>
              <a:t>recognise</a:t>
            </a:r>
            <a:r>
              <a:rPr lang="en-US" dirty="0"/>
              <a:t> patterns by adjusting weights and connections as they process more data.</a:t>
            </a:r>
          </a:p>
          <a:p>
            <a:endParaRPr lang="en-US" dirty="0"/>
          </a:p>
          <a:p>
            <a:r>
              <a:rPr lang="en-US"/>
              <a:t>NO REINFORCEMENT</a:t>
            </a:r>
          </a:p>
          <a:p>
            <a:endParaRPr lang="en-US" dirty="0"/>
          </a:p>
          <a:p>
            <a:r>
              <a:rPr lang="en-US" dirty="0"/>
              <a:t>For this study, we use a specific type of neural network called a </a:t>
            </a:r>
            <a:r>
              <a:rPr lang="en-US" b="1" dirty="0"/>
              <a:t>Convolutional Neural Network</a:t>
            </a:r>
            <a:r>
              <a:rPr lang="en-US" dirty="0"/>
              <a:t>, or </a:t>
            </a:r>
            <a:r>
              <a:rPr lang="en-US" b="1" dirty="0"/>
              <a:t>CNN</a:t>
            </a:r>
            <a:r>
              <a:rPr lang="en-US" dirty="0"/>
              <a:t>. CNNs are especially good at handling grid-like data structures—like images or, in our case, EEG signals that vary across both time and space.</a:t>
            </a:r>
          </a:p>
          <a:p>
            <a:r>
              <a:rPr lang="en-US" dirty="0"/>
              <a:t>Our CNN is designed to learn two key aspects of the EEG data. First, it captures </a:t>
            </a:r>
            <a:r>
              <a:rPr lang="en-US" b="1" dirty="0"/>
              <a:t>temporal patterns</a:t>
            </a:r>
            <a:r>
              <a:rPr lang="en-US" dirty="0"/>
              <a:t>—so, how the signal changes over time. And second, it learns </a:t>
            </a:r>
            <a:r>
              <a:rPr lang="en-US" b="1" dirty="0"/>
              <a:t>spatial relationships</a:t>
            </a:r>
            <a:r>
              <a:rPr lang="en-US" dirty="0"/>
              <a:t>—how different EEG channels interact with each other at any given moment.</a:t>
            </a:r>
          </a:p>
          <a:p>
            <a:r>
              <a:rPr lang="en-US" dirty="0"/>
              <a:t>The input to the network is a </a:t>
            </a:r>
            <a:r>
              <a:rPr lang="en-US" b="1" dirty="0"/>
              <a:t>14 by 625 segment</a:t>
            </a:r>
            <a:r>
              <a:rPr lang="en-US" dirty="0"/>
              <a:t>—that’s 14 channels recorded over 5 seconds, downsampled to 125 time points per second. The network then passes this through multiple convolutional layers that detect meaningful signal patterns. Finally, based on those patterns, it predicts which subject that EEG segment likely belongs to.</a:t>
            </a:r>
          </a:p>
          <a:p>
            <a:r>
              <a:rPr lang="en-US" dirty="0"/>
              <a:t>So essentially, the CNN is learning to </a:t>
            </a:r>
            <a:r>
              <a:rPr lang="en-US" dirty="0" err="1"/>
              <a:t>recognise</a:t>
            </a:r>
            <a:r>
              <a:rPr lang="en-US" dirty="0"/>
              <a:t> a person’s brain activity the same way facial recognition systems learn to identify someone’s face—except instead of pixels, we’re working with raw brainwaves.</a:t>
            </a:r>
          </a:p>
          <a:p>
            <a:endParaRPr lang="en-US" dirty="0"/>
          </a:p>
        </p:txBody>
      </p:sp>
      <p:sp>
        <p:nvSpPr>
          <p:cNvPr id="4" name="Slide Number Placeholder 3">
            <a:extLst>
              <a:ext uri="{FF2B5EF4-FFF2-40B4-BE49-F238E27FC236}">
                <a16:creationId xmlns:a16="http://schemas.microsoft.com/office/drawing/2014/main" id="{DA906E41-7A43-C585-50C9-8C4122801DDD}"/>
              </a:ext>
            </a:extLst>
          </p:cNvPr>
          <p:cNvSpPr>
            <a:spLocks noGrp="1"/>
          </p:cNvSpPr>
          <p:nvPr>
            <p:ph type="sldNum" sz="quarter" idx="5"/>
          </p:nvPr>
        </p:nvSpPr>
        <p:spPr/>
        <p:txBody>
          <a:bodyPr/>
          <a:lstStyle/>
          <a:p>
            <a:fld id="{6F7ABA7B-23A8-4D7C-9058-5A425D506201}" type="slidenum">
              <a:t>13</a:t>
            </a:fld>
            <a:endParaRPr lang="en-US" dirty="0"/>
          </a:p>
        </p:txBody>
      </p:sp>
    </p:spTree>
    <p:extLst>
      <p:ext uri="{BB962C8B-B14F-4D97-AF65-F5344CB8AC3E}">
        <p14:creationId xmlns:p14="http://schemas.microsoft.com/office/powerpoint/2010/main" val="20576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602E9-31B4-F4BB-C88E-24D4CC2E05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CCD39A-B561-681D-DC24-1D850096B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7B5E6-64A0-A143-C92E-803F0FFB7E4D}"/>
              </a:ext>
            </a:extLst>
          </p:cNvPr>
          <p:cNvSpPr>
            <a:spLocks noGrp="1"/>
          </p:cNvSpPr>
          <p:nvPr>
            <p:ph type="body" idx="1"/>
          </p:nvPr>
        </p:nvSpPr>
        <p:spPr/>
        <p:txBody>
          <a:bodyPr/>
          <a:lstStyle/>
          <a:p>
            <a:r>
              <a:rPr lang="en-US" dirty="0"/>
              <a:t>Convolutional Layers: Apply small filters to the input data to detect local patterns. In EEG, temporal filters track changes in brain signals over time, while spatial filters learn relationships across EEG channels (e.g. activity in frontal vs. occipital regions). </a:t>
            </a:r>
          </a:p>
          <a:p>
            <a:endParaRPr lang="en-US" dirty="0"/>
          </a:p>
          <a:p>
            <a:r>
              <a:rPr lang="en-US" dirty="0"/>
              <a:t>ReLU Activation Layers: Add non-linearity to the network. This enables the model to learn complex and abstract brainwave patterns, beyond simple straight-line relationships. </a:t>
            </a:r>
          </a:p>
          <a:p>
            <a:endParaRPr lang="en-US" dirty="0"/>
          </a:p>
          <a:p>
            <a:r>
              <a:rPr lang="en-US" dirty="0"/>
              <a:t>Pooling Layers (Max Pooling): Downsample the data by taking the most prominent values in local regions. This reduces computational cost and makes the network more robust to noise or small temporal shifts in the signal. </a:t>
            </a:r>
          </a:p>
          <a:p>
            <a:endParaRPr lang="en-US" dirty="0"/>
          </a:p>
          <a:p>
            <a:r>
              <a:rPr lang="en-US" dirty="0"/>
              <a:t>Dropout Layers: Randomly deactivate a portion of neurons during training. This prevents the model from relying too heavily on specific features and helps generalise better to new, unseen data.</a:t>
            </a:r>
          </a:p>
          <a:p>
            <a:endParaRPr lang="en-US" dirty="0"/>
          </a:p>
          <a:p>
            <a:r>
              <a:rPr lang="en-US" dirty="0"/>
              <a:t> Fully Connected Layers: These dense layers act like decision-making layers. They combine all learned features into a high-level representation used to determine which subject the EEG belongs to. </a:t>
            </a:r>
          </a:p>
          <a:p>
            <a:endParaRPr lang="en-US" dirty="0"/>
          </a:p>
          <a:p>
            <a:r>
              <a:rPr lang="en-US" dirty="0"/>
              <a:t>Softmax + Classification Layer: The final layer outputs a probability distribution over all subjects. The subject with the highest probability is selected as the prediction.</a:t>
            </a:r>
          </a:p>
        </p:txBody>
      </p:sp>
      <p:sp>
        <p:nvSpPr>
          <p:cNvPr id="4" name="Slide Number Placeholder 3">
            <a:extLst>
              <a:ext uri="{FF2B5EF4-FFF2-40B4-BE49-F238E27FC236}">
                <a16:creationId xmlns:a16="http://schemas.microsoft.com/office/drawing/2014/main" id="{7B65DBAE-C3C7-7296-FDA9-B824194FB8B1}"/>
              </a:ext>
            </a:extLst>
          </p:cNvPr>
          <p:cNvSpPr>
            <a:spLocks noGrp="1"/>
          </p:cNvSpPr>
          <p:nvPr>
            <p:ph type="sldNum" sz="quarter" idx="5"/>
          </p:nvPr>
        </p:nvSpPr>
        <p:spPr/>
        <p:txBody>
          <a:bodyPr/>
          <a:lstStyle/>
          <a:p>
            <a:fld id="{6F7ABA7B-23A8-4D7C-9058-5A425D506201}" type="slidenum">
              <a:t>14</a:t>
            </a:fld>
            <a:endParaRPr lang="en-US" dirty="0"/>
          </a:p>
        </p:txBody>
      </p:sp>
    </p:spTree>
    <p:extLst>
      <p:ext uri="{BB962C8B-B14F-4D97-AF65-F5344CB8AC3E}">
        <p14:creationId xmlns:p14="http://schemas.microsoft.com/office/powerpoint/2010/main" val="2835155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F9B16-C3C9-23AB-6E2B-4E00915FA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49101-158D-A8AD-B006-094C9F2F8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60E73-248D-890B-9D1F-F05C150DBB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training, the CNN uses backpropagation to adjust its weights. Errors between predicted and true identities are propagated backward through the network to update filters and improve accuracy.</a:t>
            </a:r>
            <a:br>
              <a:rPr lang="en-US" dirty="0"/>
            </a:br>
            <a:br>
              <a:rPr lang="en-US" dirty="0"/>
            </a:br>
            <a:r>
              <a:rPr lang="en-US" dirty="0"/>
              <a:t>The model was trained using the Adam optimiser with a low initial learning rate (0.0005), early stopping, and dropout to prevent overfitting. No data augmentation was used — training relied on original session data only. An 80/20 validation split was used for performance monitoring during training.</a:t>
            </a:r>
          </a:p>
          <a:p>
            <a:endParaRPr lang="en-GB" dirty="0"/>
          </a:p>
          <a:p>
            <a:endParaRPr lang="en-GB" dirty="0"/>
          </a:p>
          <a:p>
            <a:r>
              <a:rPr lang="en-US" dirty="0"/>
              <a:t>We break the EEG input down to a [1×1×512] representation to compress both spatial and temporal features into a compact, high-level </a:t>
            </a:r>
            <a:r>
              <a:rPr lang="en-US" dirty="0" err="1"/>
              <a:t>brainprint</a:t>
            </a:r>
            <a:r>
              <a:rPr lang="en-US" dirty="0"/>
              <a:t>. This makes classification more efficient and helps the model focus on the most informative patterns for identifying individuals.</a:t>
            </a:r>
            <a:endParaRPr lang="en-GB" dirty="0"/>
          </a:p>
        </p:txBody>
      </p:sp>
      <p:sp>
        <p:nvSpPr>
          <p:cNvPr id="4" name="Slide Number Placeholder 3">
            <a:extLst>
              <a:ext uri="{FF2B5EF4-FFF2-40B4-BE49-F238E27FC236}">
                <a16:creationId xmlns:a16="http://schemas.microsoft.com/office/drawing/2014/main" id="{C1F21C8B-5B88-5494-4531-83F4BAFF0950}"/>
              </a:ext>
            </a:extLst>
          </p:cNvPr>
          <p:cNvSpPr>
            <a:spLocks noGrp="1"/>
          </p:cNvSpPr>
          <p:nvPr>
            <p:ph type="sldNum" sz="quarter" idx="5"/>
          </p:nvPr>
        </p:nvSpPr>
        <p:spPr/>
        <p:txBody>
          <a:bodyPr/>
          <a:lstStyle/>
          <a:p>
            <a:fld id="{6F7ABA7B-23A8-4D7C-9058-5A425D506201}" type="slidenum">
              <a:rPr lang="en-MY" smtClean="0"/>
              <a:t>15</a:t>
            </a:fld>
            <a:endParaRPr lang="en-MY" dirty="0"/>
          </a:p>
        </p:txBody>
      </p:sp>
    </p:spTree>
    <p:extLst>
      <p:ext uri="{BB962C8B-B14F-4D97-AF65-F5344CB8AC3E}">
        <p14:creationId xmlns:p14="http://schemas.microsoft.com/office/powerpoint/2010/main" val="602993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74BBC-CE4B-582D-DDDA-C9901F7E4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CA6270-1D4D-9B5E-7FB2-466814F3A4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CCF61-37FF-4EE3-2A43-B53F379CB22E}"/>
              </a:ext>
            </a:extLst>
          </p:cNvPr>
          <p:cNvSpPr>
            <a:spLocks noGrp="1"/>
          </p:cNvSpPr>
          <p:nvPr>
            <p:ph type="body" idx="1"/>
          </p:nvPr>
        </p:nvSpPr>
        <p:spPr/>
        <p:txBody>
          <a:bodyPr/>
          <a:lstStyle/>
          <a:p>
            <a:r>
              <a:rPr lang="en-US" dirty="0"/>
              <a:t>On the left, you can see a </a:t>
            </a:r>
            <a:r>
              <a:rPr lang="en-US" b="1" dirty="0"/>
              <a:t>template-level confusion matrix</a:t>
            </a:r>
            <a:r>
              <a:rPr lang="en-US" dirty="0"/>
              <a:t> for 25 subjects. Each row represents the true identity of a subject’s EEG template, and each column shows who the model predicted it belonged to. The brighter the diagonal, the better—it means the model is correctly identifying templates most of the time. And we do see a fairly strong diagonal here, which is promising.</a:t>
            </a:r>
          </a:p>
          <a:p>
            <a:r>
              <a:rPr lang="en-US" dirty="0"/>
              <a:t>On the right, we have another training plot with more iterations. It confirms the same trend: training accuracy climbs rapidly, while validation accuracy </a:t>
            </a:r>
            <a:r>
              <a:rPr lang="en-US" dirty="0" err="1"/>
              <a:t>stabilises</a:t>
            </a:r>
            <a:r>
              <a:rPr lang="en-US" dirty="0"/>
              <a:t> below it. The loss curve beneath it also shows a healthy drop during training, indicating effective learning.</a:t>
            </a:r>
          </a:p>
          <a:p>
            <a:r>
              <a:rPr lang="en-US" dirty="0"/>
              <a:t>For EEG data, that’s actually quite good—especially with open-eye conditions and short input segments. It shows that even brief, low-noise brain activity can carry enough unique features to support biometric identification.</a:t>
            </a:r>
          </a:p>
        </p:txBody>
      </p:sp>
      <p:sp>
        <p:nvSpPr>
          <p:cNvPr id="4" name="Slide Number Placeholder 3">
            <a:extLst>
              <a:ext uri="{FF2B5EF4-FFF2-40B4-BE49-F238E27FC236}">
                <a16:creationId xmlns:a16="http://schemas.microsoft.com/office/drawing/2014/main" id="{E14EDAC5-D575-3BE7-BBD3-D4CCAD7449CF}"/>
              </a:ext>
            </a:extLst>
          </p:cNvPr>
          <p:cNvSpPr>
            <a:spLocks noGrp="1"/>
          </p:cNvSpPr>
          <p:nvPr>
            <p:ph type="sldNum" sz="quarter" idx="5"/>
          </p:nvPr>
        </p:nvSpPr>
        <p:spPr/>
        <p:txBody>
          <a:bodyPr/>
          <a:lstStyle/>
          <a:p>
            <a:fld id="{6F7ABA7B-23A8-4D7C-9058-5A425D506201}" type="slidenum">
              <a:rPr lang="en-MY" smtClean="0"/>
              <a:t>16</a:t>
            </a:fld>
            <a:endParaRPr lang="en-MY" dirty="0"/>
          </a:p>
        </p:txBody>
      </p:sp>
    </p:spTree>
    <p:extLst>
      <p:ext uri="{BB962C8B-B14F-4D97-AF65-F5344CB8AC3E}">
        <p14:creationId xmlns:p14="http://schemas.microsoft.com/office/powerpoint/2010/main" val="294825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2E073-2B7C-9328-13C8-292EED18A0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93B75-C0CD-EA45-BBF0-25E59E35A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EDED2-84EB-2705-0F9F-7F528AA156E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4ED6EC1-CC03-134F-1E8A-C8A4404E1ECD}"/>
              </a:ext>
            </a:extLst>
          </p:cNvPr>
          <p:cNvSpPr>
            <a:spLocks noGrp="1"/>
          </p:cNvSpPr>
          <p:nvPr>
            <p:ph type="sldNum" sz="quarter" idx="5"/>
          </p:nvPr>
        </p:nvSpPr>
        <p:spPr/>
        <p:txBody>
          <a:bodyPr/>
          <a:lstStyle/>
          <a:p>
            <a:fld id="{6F7ABA7B-23A8-4D7C-9058-5A425D506201}" type="slidenum">
              <a:rPr lang="en-MY" smtClean="0"/>
              <a:t>17</a:t>
            </a:fld>
            <a:endParaRPr lang="en-MY" dirty="0"/>
          </a:p>
        </p:txBody>
      </p:sp>
    </p:spTree>
    <p:extLst>
      <p:ext uri="{BB962C8B-B14F-4D97-AF65-F5344CB8AC3E}">
        <p14:creationId xmlns:p14="http://schemas.microsoft.com/office/powerpoint/2010/main" val="475052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t>
            </a:r>
            <a:r>
              <a:rPr lang="en-US" b="1" dirty="0"/>
              <a:t>overall accuracy</a:t>
            </a:r>
            <a:r>
              <a:rPr lang="en-US" dirty="0"/>
              <a:t>:</a:t>
            </a:r>
            <a:br>
              <a:rPr lang="en-US" dirty="0"/>
            </a:br>
            <a:r>
              <a:rPr lang="en-US" dirty="0"/>
              <a:t>The model correctly identified </a:t>
            </a:r>
            <a:r>
              <a:rPr lang="en-US" b="1" dirty="0"/>
              <a:t>22 out of 25 subjects</a:t>
            </a:r>
            <a:r>
              <a:rPr lang="en-US" dirty="0"/>
              <a:t>, which is an </a:t>
            </a:r>
            <a:r>
              <a:rPr lang="en-US" b="1" dirty="0"/>
              <a:t>88% accuracy</a:t>
            </a:r>
            <a:r>
              <a:rPr lang="en-US" dirty="0"/>
              <a:t>. That’s quite strong, especially considering we’re working with short, 5-second EEG clips and a 25-class classification task.</a:t>
            </a:r>
          </a:p>
          <a:p>
            <a:r>
              <a:rPr lang="en-US" dirty="0"/>
              <a:t>We also saw some </a:t>
            </a:r>
            <a:r>
              <a:rPr lang="en-US" b="1" dirty="0"/>
              <a:t>high-confidence subjects</a:t>
            </a:r>
            <a:r>
              <a:rPr lang="en-US" dirty="0"/>
              <a:t>—like Sawyer, Nashreena, and Liam—who were consistently classified with confidence levels above 80 or even 90 percent. This suggests their EEG patterns were particularly stable and distinct across trials.</a:t>
            </a:r>
          </a:p>
          <a:p>
            <a:r>
              <a:rPr lang="en-US" dirty="0"/>
              <a:t>On the flip side, we had a few </a:t>
            </a:r>
            <a:r>
              <a:rPr lang="en-US" b="1" dirty="0"/>
              <a:t>misclassifications</a:t>
            </a:r>
            <a:r>
              <a:rPr lang="en-US" dirty="0"/>
              <a:t>—specifically Frederick, Hiroki, and Tony. These subjects also showed lower confidence scores, often below 40 percent. That likely points to either overlapping EEG features with others or high variability within their own recordings.</a:t>
            </a:r>
          </a:p>
          <a:p>
            <a:endParaRPr lang="en-US" dirty="0"/>
          </a:p>
          <a:p>
            <a:r>
              <a:rPr lang="en-US" dirty="0"/>
              <a:t>Looking at the </a:t>
            </a:r>
            <a:r>
              <a:rPr lang="en-US" b="1" dirty="0"/>
              <a:t>confidence spread</a:t>
            </a:r>
            <a:r>
              <a:rPr lang="en-US" dirty="0"/>
              <a:t>, it ranged from about </a:t>
            </a:r>
            <a:r>
              <a:rPr lang="en-US" b="1" dirty="0"/>
              <a:t>22% to 100%</a:t>
            </a:r>
            <a:r>
              <a:rPr lang="en-US" dirty="0"/>
              <a:t>. The average was around </a:t>
            </a:r>
            <a:r>
              <a:rPr lang="en-US" b="1" dirty="0"/>
              <a:t>51%</a:t>
            </a:r>
            <a:r>
              <a:rPr lang="en-US" dirty="0"/>
              <a:t>, which is well above the random baseline of 4% in a 25-subject classification task. So even lower-confidence predictions weren’t just noise—they still carried useful signal.</a:t>
            </a:r>
          </a:p>
          <a:p>
            <a:endParaRPr lang="en-US" dirty="0"/>
          </a:p>
          <a:p>
            <a:r>
              <a:rPr lang="en-US" dirty="0"/>
              <a:t>It’s also important to remember: lower confidence doesn’t necessarily mean the prediction was wrong—it simply reflects how certain the model was. And that uncertainty can be tied to signal noise, user state, or the number of examples available.</a:t>
            </a:r>
          </a:p>
          <a:p>
            <a:endParaRPr lang="en-US" dirty="0"/>
          </a:p>
          <a:p>
            <a:r>
              <a:rPr lang="en-US" dirty="0"/>
              <a:t>So, what can we take away from this?</a:t>
            </a:r>
          </a:p>
          <a:p>
            <a:r>
              <a:rPr lang="en-US" dirty="0"/>
              <a:t>First, </a:t>
            </a:r>
            <a:r>
              <a:rPr lang="en-US" b="1" dirty="0"/>
              <a:t>EEG data does contain unique patterns</a:t>
            </a:r>
            <a:r>
              <a:rPr lang="en-US" dirty="0"/>
              <a:t> that are consistent enough to distinguish between individuals.</a:t>
            </a:r>
          </a:p>
          <a:p>
            <a:r>
              <a:rPr lang="en-US" dirty="0"/>
              <a:t>Second, some users may be </a:t>
            </a:r>
            <a:r>
              <a:rPr lang="en-US" b="1" dirty="0"/>
              <a:t>inherently easier to identify</a:t>
            </a:r>
            <a:r>
              <a:rPr lang="en-US" dirty="0"/>
              <a:t> due to more stable brainwave patterns.</a:t>
            </a:r>
          </a:p>
          <a:p>
            <a:r>
              <a:rPr lang="en-US" dirty="0"/>
              <a:t>And finally, having more data per user would likely improve both model performance and confidence, especially for borderline cases.</a:t>
            </a:r>
          </a:p>
        </p:txBody>
      </p:sp>
      <p:sp>
        <p:nvSpPr>
          <p:cNvPr id="4" name="Slide Number Placeholder 3"/>
          <p:cNvSpPr>
            <a:spLocks noGrp="1"/>
          </p:cNvSpPr>
          <p:nvPr>
            <p:ph type="sldNum" sz="quarter" idx="5"/>
          </p:nvPr>
        </p:nvSpPr>
        <p:spPr/>
        <p:txBody>
          <a:bodyPr/>
          <a:lstStyle/>
          <a:p>
            <a:fld id="{6F7ABA7B-23A8-4D7C-9058-5A425D506201}" type="slidenum">
              <a:rPr lang="en-MY" smtClean="0"/>
              <a:t>18</a:t>
            </a:fld>
            <a:endParaRPr lang="en-MY" dirty="0"/>
          </a:p>
        </p:txBody>
      </p:sp>
    </p:spTree>
    <p:extLst>
      <p:ext uri="{BB962C8B-B14F-4D97-AF65-F5344CB8AC3E}">
        <p14:creationId xmlns:p14="http://schemas.microsoft.com/office/powerpoint/2010/main" val="271152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Wingdings" panose="020B0604020202020204" pitchFamily="34" charset="0"/>
              <a:buChar char="Ø"/>
            </a:pPr>
            <a:endParaRPr lang="en-MY" dirty="0"/>
          </a:p>
        </p:txBody>
      </p:sp>
      <p:sp>
        <p:nvSpPr>
          <p:cNvPr id="4" name="Slide Number Placeholder 3"/>
          <p:cNvSpPr>
            <a:spLocks noGrp="1"/>
          </p:cNvSpPr>
          <p:nvPr>
            <p:ph type="sldNum" sz="quarter" idx="5"/>
          </p:nvPr>
        </p:nvSpPr>
        <p:spPr/>
        <p:txBody>
          <a:bodyPr/>
          <a:lstStyle/>
          <a:p>
            <a:fld id="{6F7ABA7B-23A8-4D7C-9058-5A425D506201}" type="slidenum">
              <a:rPr lang="en-MY" smtClean="0"/>
              <a:t>19</a:t>
            </a:fld>
            <a:endParaRPr lang="en-MY" dirty="0"/>
          </a:p>
        </p:txBody>
      </p:sp>
    </p:spTree>
    <p:extLst>
      <p:ext uri="{BB962C8B-B14F-4D97-AF65-F5344CB8AC3E}">
        <p14:creationId xmlns:p14="http://schemas.microsoft.com/office/powerpoint/2010/main" val="749501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8DC20-6819-A87C-5075-B385A495B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3396F0-E69B-670F-395E-374C67BB42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D229C-8E8B-D4E1-655D-0D721D845832}"/>
              </a:ext>
            </a:extLst>
          </p:cNvPr>
          <p:cNvSpPr>
            <a:spLocks noGrp="1"/>
          </p:cNvSpPr>
          <p:nvPr>
            <p:ph type="body" idx="1"/>
          </p:nvPr>
        </p:nvSpPr>
        <p:spPr/>
        <p:txBody>
          <a:bodyPr/>
          <a:lstStyle/>
          <a:p>
            <a:r>
              <a:rPr lang="en-US" dirty="0"/>
              <a:t>“To begin with, let me introduce what EEG biometric authentication is.</a:t>
            </a:r>
          </a:p>
          <a:p>
            <a:r>
              <a:rPr lang="en-US" dirty="0"/>
              <a:t>This approach uses unique brain activity patterns to identify individuals. Unlike fingerprints or facial recognition, EEG signals are non-visible and much harder to forge. They’re inherently user-specific because brainwave patterns vary from person to person—even under similar conditions.</a:t>
            </a:r>
          </a:p>
          <a:p>
            <a:r>
              <a:rPr lang="en-US" dirty="0"/>
              <a:t>In this project, I collected EEG data using a EEG headset while participants kept their eyes open, a condition known as the open-eye protocol.</a:t>
            </a:r>
          </a:p>
          <a:p>
            <a:r>
              <a:rPr lang="en-US" dirty="0"/>
              <a:t>The EEG signals were preprocessed—filtered, </a:t>
            </a:r>
            <a:r>
              <a:rPr lang="en-US" dirty="0" err="1"/>
              <a:t>normalised</a:t>
            </a:r>
            <a:r>
              <a:rPr lang="en-US" dirty="0"/>
              <a:t>, downsampled, and segmented into 5-second windows. These segments were then passed into a Convolutional Neural Network, or CNN, for subject identification.</a:t>
            </a:r>
          </a:p>
          <a:p>
            <a:r>
              <a:rPr lang="en-US" dirty="0"/>
              <a:t>My focus was on designing a CNN that could extract meaningful </a:t>
            </a:r>
            <a:r>
              <a:rPr lang="en-US" i="1" dirty="0"/>
              <a:t>spatial</a:t>
            </a:r>
            <a:r>
              <a:rPr lang="en-US" dirty="0"/>
              <a:t> and </a:t>
            </a:r>
            <a:r>
              <a:rPr lang="en-US" i="1" dirty="0"/>
              <a:t>temporal</a:t>
            </a:r>
            <a:r>
              <a:rPr lang="en-US" dirty="0"/>
              <a:t> features from the EEG data. I also implemented </a:t>
            </a:r>
            <a:r>
              <a:rPr lang="en-US" i="1" dirty="0"/>
              <a:t>majority voting</a:t>
            </a:r>
            <a:r>
              <a:rPr lang="en-US" dirty="0"/>
              <a:t> across multiple segments to improve subject-level prediction reliability.”</a:t>
            </a:r>
          </a:p>
        </p:txBody>
      </p:sp>
      <p:sp>
        <p:nvSpPr>
          <p:cNvPr id="4" name="Slide Number Placeholder 3">
            <a:extLst>
              <a:ext uri="{FF2B5EF4-FFF2-40B4-BE49-F238E27FC236}">
                <a16:creationId xmlns:a16="http://schemas.microsoft.com/office/drawing/2014/main" id="{048ADE6D-9FF2-3EE4-D88B-57EFC23EC26D}"/>
              </a:ext>
            </a:extLst>
          </p:cNvPr>
          <p:cNvSpPr>
            <a:spLocks noGrp="1"/>
          </p:cNvSpPr>
          <p:nvPr>
            <p:ph type="sldNum" sz="quarter" idx="5"/>
          </p:nvPr>
        </p:nvSpPr>
        <p:spPr/>
        <p:txBody>
          <a:bodyPr/>
          <a:lstStyle/>
          <a:p>
            <a:fld id="{6F7ABA7B-23A8-4D7C-9058-5A425D506201}" type="slidenum">
              <a:rPr lang="en-MY" smtClean="0"/>
              <a:t>2</a:t>
            </a:fld>
            <a:endParaRPr lang="en-MY" dirty="0"/>
          </a:p>
        </p:txBody>
      </p:sp>
    </p:spTree>
    <p:extLst>
      <p:ext uri="{BB962C8B-B14F-4D97-AF65-F5344CB8AC3E}">
        <p14:creationId xmlns:p14="http://schemas.microsoft.com/office/powerpoint/2010/main" val="2619686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with some of the </a:t>
            </a:r>
            <a:r>
              <a:rPr lang="en-US" b="1" dirty="0"/>
              <a:t>limitations</a:t>
            </a:r>
            <a:r>
              <a:rPr lang="en-US" dirty="0"/>
              <a:t> of our current work, and where it can go from here.</a:t>
            </a:r>
          </a:p>
          <a:p>
            <a:r>
              <a:rPr lang="en-US" dirty="0"/>
              <a:t>First, our dataset was relatively small — we only had </a:t>
            </a:r>
            <a:r>
              <a:rPr lang="en-US" b="1" dirty="0"/>
              <a:t>25 subjects</a:t>
            </a:r>
            <a:r>
              <a:rPr lang="en-US" dirty="0"/>
              <a:t>. While this was enough to train a basic model, it limits the diversity of brain states captured and increases the </a:t>
            </a:r>
            <a:r>
              <a:rPr lang="en-US" b="1" dirty="0"/>
              <a:t>risk of overfitting</a:t>
            </a:r>
            <a:r>
              <a:rPr lang="en-US" dirty="0"/>
              <a:t>.</a:t>
            </a:r>
          </a:p>
          <a:p>
            <a:r>
              <a:rPr lang="en-US" dirty="0"/>
              <a:t>We also observed that </a:t>
            </a:r>
            <a:r>
              <a:rPr lang="en-US" b="1" dirty="0"/>
              <a:t>some subjects had consistently low confidence</a:t>
            </a:r>
            <a:r>
              <a:rPr lang="en-US" dirty="0"/>
              <a:t>, like </a:t>
            </a:r>
            <a:r>
              <a:rPr lang="en-US" dirty="0" err="1"/>
              <a:t>Ahra</a:t>
            </a:r>
            <a:r>
              <a:rPr lang="en-US" dirty="0"/>
              <a:t> and Tony, which may suggest variability in their brain activity or noise in the recording sessions.</a:t>
            </a:r>
          </a:p>
          <a:p>
            <a:r>
              <a:rPr lang="en-US" dirty="0"/>
              <a:t>Another key point is that this was a </a:t>
            </a:r>
            <a:r>
              <a:rPr lang="en-US" b="1" dirty="0"/>
              <a:t>closed-set classification task</a:t>
            </a:r>
            <a:r>
              <a:rPr lang="en-US" dirty="0"/>
              <a:t> — meaning the model only tried to distinguish between known individuals. We didn’t yet evaluate how it would perform with </a:t>
            </a:r>
            <a:r>
              <a:rPr lang="en-US" b="1" dirty="0"/>
              <a:t>unknown or impostor subjects</a:t>
            </a:r>
            <a:r>
              <a:rPr lang="en-US" dirty="0"/>
              <a:t>, which is critical for real-world authentication systems.</a:t>
            </a:r>
          </a:p>
          <a:p>
            <a:endParaRPr lang="en-US" dirty="0"/>
          </a:p>
          <a:p>
            <a:r>
              <a:rPr lang="en-US" dirty="0"/>
              <a:t>Now looking ahead, there are a few clear </a:t>
            </a:r>
            <a:r>
              <a:rPr lang="en-US" b="1" dirty="0"/>
              <a:t>future directions</a:t>
            </a:r>
            <a:r>
              <a:rPr lang="en-US" dirty="0"/>
              <a:t>.</a:t>
            </a:r>
          </a:p>
          <a:p>
            <a:r>
              <a:rPr lang="en-US" dirty="0"/>
              <a:t>First, we want to </a:t>
            </a:r>
            <a:r>
              <a:rPr lang="en-US" b="1" dirty="0"/>
              <a:t>collect more EEG data across multiple days</a:t>
            </a:r>
            <a:r>
              <a:rPr lang="en-US" dirty="0"/>
              <a:t>. This would help capture natural variability in brain signals and improve </a:t>
            </a:r>
            <a:r>
              <a:rPr lang="en-US" dirty="0" err="1"/>
              <a:t>generalisability</a:t>
            </a:r>
            <a:r>
              <a:rPr lang="en-US" dirty="0"/>
              <a:t>.</a:t>
            </a:r>
          </a:p>
          <a:p>
            <a:r>
              <a:rPr lang="en-US" dirty="0"/>
              <a:t>We also plan to </a:t>
            </a:r>
            <a:r>
              <a:rPr lang="en-US" b="1" dirty="0"/>
              <a:t>introduce impostor rejection</a:t>
            </a:r>
            <a:r>
              <a:rPr lang="en-US" dirty="0"/>
              <a:t>, so the system can </a:t>
            </a:r>
            <a:r>
              <a:rPr lang="en-US" dirty="0" err="1"/>
              <a:t>recognise</a:t>
            </a:r>
            <a:r>
              <a:rPr lang="en-US" dirty="0"/>
              <a:t> when someone outside the enrolled set is trying to log in.</a:t>
            </a:r>
          </a:p>
          <a:p>
            <a:r>
              <a:rPr lang="en-US" dirty="0"/>
              <a:t>In addition, we’re exploring </a:t>
            </a:r>
            <a:r>
              <a:rPr lang="en-US" b="1" dirty="0"/>
              <a:t>subject-specific fine-tuning</a:t>
            </a:r>
            <a:r>
              <a:rPr lang="en-US" dirty="0"/>
              <a:t>, which might help the model adapt to individual differences more effectively.</a:t>
            </a:r>
          </a:p>
          <a:p>
            <a:r>
              <a:rPr lang="en-US" dirty="0"/>
              <a:t>Another important step is to </a:t>
            </a:r>
            <a:r>
              <a:rPr lang="en-US" b="1" dirty="0" err="1"/>
              <a:t>optimise</a:t>
            </a:r>
            <a:r>
              <a:rPr lang="en-US" b="1" dirty="0"/>
              <a:t> the model for lightweight, real-time use</a:t>
            </a:r>
            <a:r>
              <a:rPr lang="en-US" dirty="0"/>
              <a:t>, especially if we want to eventually deploy this on wearable devices or in edge environments.</a:t>
            </a:r>
          </a:p>
          <a:p>
            <a:r>
              <a:rPr lang="en-US" dirty="0"/>
              <a:t>And finally, we want to </a:t>
            </a:r>
            <a:r>
              <a:rPr lang="en-US" b="1" dirty="0"/>
              <a:t>test the system’s robustness against spoofing or mimicry attacks</a:t>
            </a:r>
            <a:r>
              <a:rPr lang="en-US" dirty="0"/>
              <a:t> — for example, seeing if someone can trick the system by mimicking a target user’s mental state.</a:t>
            </a:r>
          </a:p>
          <a:p>
            <a:endParaRPr lang="en-US"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6F7ABA7B-23A8-4D7C-9058-5A425D506201}" type="slidenum">
              <a:t>20</a:t>
            </a:fld>
            <a:endParaRPr lang="en-US" dirty="0"/>
          </a:p>
        </p:txBody>
      </p:sp>
    </p:spTree>
    <p:extLst>
      <p:ext uri="{BB962C8B-B14F-4D97-AF65-F5344CB8AC3E}">
        <p14:creationId xmlns:p14="http://schemas.microsoft.com/office/powerpoint/2010/main" val="317816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24111-54B9-F6EF-4E05-EDB74D2F7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B76A3-8982-1887-167F-B57A8B589B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778B84-34F6-5E39-2FF7-F54E666A91CB}"/>
              </a:ext>
            </a:extLst>
          </p:cNvPr>
          <p:cNvSpPr>
            <a:spLocks noGrp="1"/>
          </p:cNvSpPr>
          <p:nvPr>
            <p:ph type="body" idx="1"/>
          </p:nvPr>
        </p:nvSpPr>
        <p:spPr/>
        <p:txBody>
          <a:bodyPr/>
          <a:lstStyle/>
          <a:p>
            <a:r>
              <a:rPr lang="en-US" dirty="0"/>
              <a:t>Designed a custom </a:t>
            </a:r>
            <a:r>
              <a:rPr lang="en-US" b="1" dirty="0"/>
              <a:t>CNN</a:t>
            </a:r>
            <a:r>
              <a:rPr lang="en-US" dirty="0"/>
              <a:t> for biometric authentication using </a:t>
            </a:r>
            <a:r>
              <a:rPr lang="en-US" b="1" dirty="0"/>
              <a:t>5-second alpha-band EEG data</a:t>
            </a:r>
            <a:r>
              <a:rPr lang="en-US" dirty="0"/>
              <a:t>.</a:t>
            </a:r>
          </a:p>
          <a:p>
            <a:r>
              <a:rPr lang="en-US" dirty="0"/>
              <a:t>Achieved high </a:t>
            </a:r>
            <a:r>
              <a:rPr lang="en-US" b="1" dirty="0"/>
              <a:t>subject-level accuracy of 88.0%</a:t>
            </a:r>
            <a:r>
              <a:rPr lang="en-US" dirty="0"/>
              <a:t> through </a:t>
            </a:r>
            <a:r>
              <a:rPr lang="en-US" b="1" dirty="0"/>
              <a:t>majority voting</a:t>
            </a:r>
            <a:r>
              <a:rPr lang="en-US" dirty="0"/>
              <a:t> across individual template predictions.</a:t>
            </a:r>
          </a:p>
          <a:p>
            <a:r>
              <a:rPr lang="en-US" dirty="0"/>
              <a:t>Model was evaluated </a:t>
            </a:r>
            <a:r>
              <a:rPr lang="en-US" b="1" dirty="0"/>
              <a:t>cross-session</a:t>
            </a:r>
            <a:r>
              <a:rPr lang="en-US" dirty="0"/>
              <a:t>, simulating real-world authentication across different recording days.</a:t>
            </a:r>
          </a:p>
          <a:p>
            <a:r>
              <a:rPr lang="en-US" dirty="0"/>
              <a:t>Demonstrated the feasibility of </a:t>
            </a:r>
            <a:r>
              <a:rPr lang="en-US" b="1" dirty="0"/>
              <a:t>non-invasive EEG-based identification</a:t>
            </a:r>
            <a:r>
              <a:rPr lang="en-US" dirty="0"/>
              <a:t> using deep learning, even with limited training data.</a:t>
            </a:r>
          </a:p>
          <a:p>
            <a:r>
              <a:rPr lang="en-US" dirty="0"/>
              <a:t>Results support the use of </a:t>
            </a:r>
            <a:r>
              <a:rPr lang="en-US" b="1" dirty="0"/>
              <a:t>temporal-spatial EEG features</a:t>
            </a:r>
            <a:r>
              <a:rPr lang="en-US" dirty="0"/>
              <a:t> as reliable biometric traits.</a:t>
            </a:r>
          </a:p>
        </p:txBody>
      </p:sp>
      <p:sp>
        <p:nvSpPr>
          <p:cNvPr id="4" name="Slide Number Placeholder 3">
            <a:extLst>
              <a:ext uri="{FF2B5EF4-FFF2-40B4-BE49-F238E27FC236}">
                <a16:creationId xmlns:a16="http://schemas.microsoft.com/office/drawing/2014/main" id="{677559BD-1DC9-C598-60F0-4F1922018D0D}"/>
              </a:ext>
            </a:extLst>
          </p:cNvPr>
          <p:cNvSpPr>
            <a:spLocks noGrp="1"/>
          </p:cNvSpPr>
          <p:nvPr>
            <p:ph type="sldNum" sz="quarter" idx="5"/>
          </p:nvPr>
        </p:nvSpPr>
        <p:spPr/>
        <p:txBody>
          <a:bodyPr/>
          <a:lstStyle/>
          <a:p>
            <a:fld id="{6F7ABA7B-23A8-4D7C-9058-5A425D506201}" type="slidenum">
              <a:t>21</a:t>
            </a:fld>
            <a:endParaRPr lang="en-US" dirty="0"/>
          </a:p>
        </p:txBody>
      </p:sp>
    </p:spTree>
    <p:extLst>
      <p:ext uri="{BB962C8B-B14F-4D97-AF65-F5344CB8AC3E}">
        <p14:creationId xmlns:p14="http://schemas.microsoft.com/office/powerpoint/2010/main" val="138809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me to the end of my presentation.</a:t>
            </a:r>
          </a:p>
          <a:p>
            <a:r>
              <a:rPr lang="en-US" dirty="0"/>
              <a:t>Thank you so much for listening.</a:t>
            </a:r>
          </a:p>
          <a:p>
            <a:r>
              <a:rPr lang="en-US" dirty="0"/>
              <a:t>If you have any questions, Ill try my best to answer now</a:t>
            </a:r>
          </a:p>
          <a:p>
            <a:r>
              <a:rPr lang="en-US" dirty="0"/>
              <a:t>And if you'd like to connect later or learn more, feel free to reach out using the contact details on the screen — or simply scan the QR code.</a:t>
            </a:r>
          </a:p>
          <a:p>
            <a:endParaRPr lang="en-GB" dirty="0"/>
          </a:p>
        </p:txBody>
      </p:sp>
      <p:sp>
        <p:nvSpPr>
          <p:cNvPr id="4" name="Slide Number Placeholder 3"/>
          <p:cNvSpPr>
            <a:spLocks noGrp="1"/>
          </p:cNvSpPr>
          <p:nvPr>
            <p:ph type="sldNum" sz="quarter" idx="5"/>
          </p:nvPr>
        </p:nvSpPr>
        <p:spPr/>
        <p:txBody>
          <a:bodyPr/>
          <a:lstStyle/>
          <a:p>
            <a:fld id="{6F7ABA7B-23A8-4D7C-9058-5A425D506201}" type="slidenum">
              <a:rPr lang="en-MY" smtClean="0"/>
              <a:t>22</a:t>
            </a:fld>
            <a:endParaRPr lang="en-MY" dirty="0"/>
          </a:p>
        </p:txBody>
      </p:sp>
    </p:spTree>
    <p:extLst>
      <p:ext uri="{BB962C8B-B14F-4D97-AF65-F5344CB8AC3E}">
        <p14:creationId xmlns:p14="http://schemas.microsoft.com/office/powerpoint/2010/main" val="2488477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45E55-59C4-8360-21FB-55911E7D0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17FE3-956F-FFE7-ED44-2AA23DCA8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8A7E8F-D079-729B-588C-92D2B033E9BE}"/>
              </a:ext>
            </a:extLst>
          </p:cNvPr>
          <p:cNvSpPr>
            <a:spLocks noGrp="1"/>
          </p:cNvSpPr>
          <p:nvPr>
            <p:ph type="body" idx="1"/>
          </p:nvPr>
        </p:nvSpPr>
        <p:spPr/>
        <p:txBody>
          <a:bodyPr/>
          <a:lstStyle/>
          <a:p>
            <a:r>
              <a:rPr lang="en-US" dirty="0"/>
              <a:t>Before I wrap up, I’d like to take a moment to acknowledge the people who made this research possible.</a:t>
            </a:r>
          </a:p>
          <a:p>
            <a:r>
              <a:rPr lang="en-US" dirty="0"/>
              <a:t>First, thank you to the </a:t>
            </a:r>
            <a:r>
              <a:rPr lang="en-US" b="1" dirty="0"/>
              <a:t>Dean’s Distinguished Fellowship Committee</a:t>
            </a:r>
            <a:r>
              <a:rPr lang="en-US" dirty="0"/>
              <a:t> for funding and supporting this project.</a:t>
            </a:r>
          </a:p>
          <a:p>
            <a:r>
              <a:rPr lang="en-US" dirty="0"/>
              <a:t>I’d also like to thank the </a:t>
            </a:r>
            <a:r>
              <a:rPr lang="en-US" b="1" dirty="0"/>
              <a:t>University of Wisconsin–La Crosse Computer Science Department</a:t>
            </a:r>
            <a:r>
              <a:rPr lang="en-US" dirty="0"/>
              <a:t> for providing the resources and guidance I needed throughout this journey.</a:t>
            </a:r>
          </a:p>
          <a:p>
            <a:r>
              <a:rPr lang="en-US" dirty="0"/>
              <a:t>A special thanks to </a:t>
            </a:r>
            <a:r>
              <a:rPr lang="en-US" b="1" dirty="0"/>
              <a:t>Dr. Rig Das</a:t>
            </a:r>
            <a:r>
              <a:rPr lang="en-US" dirty="0"/>
              <a:t> for their mentorship, encouragement, and insightful feedback.</a:t>
            </a:r>
          </a:p>
          <a:p>
            <a:r>
              <a:rPr lang="en-US" dirty="0"/>
              <a:t>And lastly, I want to </a:t>
            </a:r>
            <a:r>
              <a:rPr lang="en-US" dirty="0" err="1"/>
              <a:t>recognise</a:t>
            </a:r>
            <a:r>
              <a:rPr lang="en-US" dirty="0"/>
              <a:t> my fellow undergraduate collaborators: </a:t>
            </a:r>
            <a:r>
              <a:rPr lang="en-US" b="1" dirty="0" err="1"/>
              <a:t>Ahra</a:t>
            </a:r>
            <a:r>
              <a:rPr lang="en-US" b="1" dirty="0"/>
              <a:t> Cho</a:t>
            </a:r>
            <a:r>
              <a:rPr lang="en-US" dirty="0"/>
              <a:t>, </a:t>
            </a:r>
            <a:r>
              <a:rPr lang="en-US" b="1" dirty="0"/>
              <a:t>Fayth Norzin</a:t>
            </a:r>
            <a:r>
              <a:rPr lang="en-US" dirty="0"/>
              <a:t>, </a:t>
            </a:r>
            <a:r>
              <a:rPr lang="en-US" b="1" dirty="0"/>
              <a:t>Hemachandra Konduru</a:t>
            </a:r>
            <a:r>
              <a:rPr lang="en-US" dirty="0"/>
              <a:t>, and </a:t>
            </a:r>
            <a:r>
              <a:rPr lang="en-US" b="1" dirty="0"/>
              <a:t>Tham Yi-Ann</a:t>
            </a:r>
            <a:r>
              <a:rPr lang="en-US" dirty="0"/>
              <a:t> — thank you all for your help and support during this work.</a:t>
            </a:r>
          </a:p>
        </p:txBody>
      </p:sp>
      <p:sp>
        <p:nvSpPr>
          <p:cNvPr id="4" name="Slide Number Placeholder 3">
            <a:extLst>
              <a:ext uri="{FF2B5EF4-FFF2-40B4-BE49-F238E27FC236}">
                <a16:creationId xmlns:a16="http://schemas.microsoft.com/office/drawing/2014/main" id="{96BE4C2A-8D5B-4681-67DA-E2228712C020}"/>
              </a:ext>
            </a:extLst>
          </p:cNvPr>
          <p:cNvSpPr>
            <a:spLocks noGrp="1"/>
          </p:cNvSpPr>
          <p:nvPr>
            <p:ph type="sldNum" sz="quarter" idx="5"/>
          </p:nvPr>
        </p:nvSpPr>
        <p:spPr/>
        <p:txBody>
          <a:bodyPr/>
          <a:lstStyle/>
          <a:p>
            <a:fld id="{6F7ABA7B-23A8-4D7C-9058-5A425D506201}" type="slidenum">
              <a:t>23</a:t>
            </a:fld>
            <a:endParaRPr lang="en-US" dirty="0"/>
          </a:p>
        </p:txBody>
      </p:sp>
    </p:spTree>
    <p:extLst>
      <p:ext uri="{BB962C8B-B14F-4D97-AF65-F5344CB8AC3E}">
        <p14:creationId xmlns:p14="http://schemas.microsoft.com/office/powerpoint/2010/main" val="39050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4CDAF-CB11-1017-4E08-5FFAF3655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5ACCE1-63AF-4970-72CB-E25FC0FBB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8DE2C-60F8-7D35-2194-5DCE7136D589}"/>
              </a:ext>
            </a:extLst>
          </p:cNvPr>
          <p:cNvSpPr>
            <a:spLocks noGrp="1"/>
          </p:cNvSpPr>
          <p:nvPr>
            <p:ph type="body" idx="1"/>
          </p:nvPr>
        </p:nvSpPr>
        <p:spPr/>
        <p:txBody>
          <a:bodyPr/>
          <a:lstStyle/>
          <a:p>
            <a:r>
              <a:rPr lang="en-US" i="0" dirty="0"/>
              <a:t>One of the key problems with conventional biometrics like fingerprints or facial recognition is that they can be copied, spoofed, or leaked. Since these traits are visible and permanent, any breach can be very serious — you can't exactly ‘change’ your fingerprint.</a:t>
            </a:r>
          </a:p>
          <a:p>
            <a:r>
              <a:rPr lang="en-US" i="0" dirty="0"/>
              <a:t>EEG offers a very different kind of biometric. It’s internal, invisible, and unique to every person. The brain’s electrical activity is constantly changing depending on mood, focus, or mental state, which makes it much harder to replicate or steal. Even brief EEG recordings can carry enough unique features to distinguish individuals.</a:t>
            </a:r>
          </a:p>
          <a:p>
            <a:r>
              <a:rPr lang="en-US" i="0" dirty="0"/>
              <a:t>So why focus on open-eye EEG specifically?</a:t>
            </a:r>
          </a:p>
          <a:p>
            <a:r>
              <a:rPr lang="en-US" i="0" dirty="0"/>
              <a:t>Most EEG research uses eyes-closed or stimulus-driven tasks, which aren’t realistic in practical use. Open-eye EEG captures real-world, alert-state brain activity — the kind of data you'd expect in a real application. It's more practical, more natural, and closer to actual everyday usage scenarios.”</a:t>
            </a:r>
          </a:p>
        </p:txBody>
      </p:sp>
      <p:sp>
        <p:nvSpPr>
          <p:cNvPr id="4" name="Slide Number Placeholder 3">
            <a:extLst>
              <a:ext uri="{FF2B5EF4-FFF2-40B4-BE49-F238E27FC236}">
                <a16:creationId xmlns:a16="http://schemas.microsoft.com/office/drawing/2014/main" id="{7209ECF4-FDAE-C92C-74AE-A9DD039F72AA}"/>
              </a:ext>
            </a:extLst>
          </p:cNvPr>
          <p:cNvSpPr>
            <a:spLocks noGrp="1"/>
          </p:cNvSpPr>
          <p:nvPr>
            <p:ph type="sldNum" sz="quarter" idx="5"/>
          </p:nvPr>
        </p:nvSpPr>
        <p:spPr/>
        <p:txBody>
          <a:bodyPr/>
          <a:lstStyle/>
          <a:p>
            <a:fld id="{6F7ABA7B-23A8-4D7C-9058-5A425D506201}" type="slidenum">
              <a:rPr lang="en-MY" smtClean="0"/>
              <a:t>3</a:t>
            </a:fld>
            <a:endParaRPr lang="en-MY" dirty="0"/>
          </a:p>
        </p:txBody>
      </p:sp>
    </p:spTree>
    <p:extLst>
      <p:ext uri="{BB962C8B-B14F-4D97-AF65-F5344CB8AC3E}">
        <p14:creationId xmlns:p14="http://schemas.microsoft.com/office/powerpoint/2010/main" val="4292212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F8938-BB91-2EC7-BC23-083DE3588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E022A-7E49-701D-5D6D-860F5AC07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C58A-1D4D-5270-7111-4485F7637F30}"/>
              </a:ext>
            </a:extLst>
          </p:cNvPr>
          <p:cNvSpPr>
            <a:spLocks noGrp="1"/>
          </p:cNvSpPr>
          <p:nvPr>
            <p:ph type="body" idx="1"/>
          </p:nvPr>
        </p:nvSpPr>
        <p:spPr/>
        <p:txBody>
          <a:bodyPr/>
          <a:lstStyle/>
          <a:p>
            <a:r>
              <a:rPr lang="en-US" dirty="0"/>
              <a:t>The core question driving my research is this:</a:t>
            </a:r>
            <a:br>
              <a:rPr lang="en-US" dirty="0"/>
            </a:br>
            <a:r>
              <a:rPr lang="en-US" dirty="0"/>
              <a:t>Can a deep learning model — specifically a Convolutional Neural Network — accurately identify individuals based on short EEG segments collected while their eyes are open?</a:t>
            </a:r>
          </a:p>
          <a:p>
            <a:r>
              <a:rPr lang="en-US" dirty="0"/>
              <a:t>This is an important question because most prior work has focused on eyes-closed or stimulus-driven EEG, which are harder to use in real-world applications.</a:t>
            </a:r>
          </a:p>
          <a:p>
            <a:r>
              <a:rPr lang="en-US" dirty="0"/>
              <a:t>My hypothesis is that a CNN trained on just 5-second open-eye EEG windows can learn both spatial and temporal brainwave features that are unique to each person.</a:t>
            </a:r>
            <a:br>
              <a:rPr lang="en-US" dirty="0"/>
            </a:br>
            <a:r>
              <a:rPr lang="en-US" dirty="0"/>
              <a:t>If this is true, it would allow us to authenticate users based on these natural EEG signatures — reliably and securely, even under real-world conditions.”</a:t>
            </a:r>
          </a:p>
          <a:p>
            <a:endParaRPr lang="en-US" dirty="0"/>
          </a:p>
        </p:txBody>
      </p:sp>
      <p:sp>
        <p:nvSpPr>
          <p:cNvPr id="4" name="Slide Number Placeholder 3">
            <a:extLst>
              <a:ext uri="{FF2B5EF4-FFF2-40B4-BE49-F238E27FC236}">
                <a16:creationId xmlns:a16="http://schemas.microsoft.com/office/drawing/2014/main" id="{77FCE631-BB5A-3FB9-D88B-4291E81DC1D7}"/>
              </a:ext>
            </a:extLst>
          </p:cNvPr>
          <p:cNvSpPr>
            <a:spLocks noGrp="1"/>
          </p:cNvSpPr>
          <p:nvPr>
            <p:ph type="sldNum" sz="quarter" idx="5"/>
          </p:nvPr>
        </p:nvSpPr>
        <p:spPr/>
        <p:txBody>
          <a:bodyPr/>
          <a:lstStyle/>
          <a:p>
            <a:fld id="{6F7ABA7B-23A8-4D7C-9058-5A425D506201}" type="slidenum">
              <a:rPr lang="en-MY" smtClean="0"/>
              <a:t>4</a:t>
            </a:fld>
            <a:endParaRPr lang="en-MY" dirty="0"/>
          </a:p>
        </p:txBody>
      </p:sp>
    </p:spTree>
    <p:extLst>
      <p:ext uri="{BB962C8B-B14F-4D97-AF65-F5344CB8AC3E}">
        <p14:creationId xmlns:p14="http://schemas.microsoft.com/office/powerpoint/2010/main" val="3345306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my work in the existing research, I reviewed several EEG-based biometric studies.</a:t>
            </a:r>
          </a:p>
          <a:p>
            <a:r>
              <a:rPr lang="en-US" dirty="0"/>
              <a:t>First, what do the studies show?</a:t>
            </a:r>
            <a:br>
              <a:rPr lang="en-US" dirty="0"/>
            </a:br>
            <a:r>
              <a:rPr lang="en-US" dirty="0"/>
              <a:t>They emphasise how crucial </a:t>
            </a:r>
            <a:r>
              <a:rPr lang="en-US" b="1" dirty="0"/>
              <a:t>preprocessing</a:t>
            </a:r>
            <a:r>
              <a:rPr lang="en-US" dirty="0"/>
              <a:t> is — especially using techniques like </a:t>
            </a:r>
            <a:r>
              <a:rPr lang="en-US" b="1" dirty="0"/>
              <a:t>z-score normalisation</a:t>
            </a:r>
            <a:r>
              <a:rPr lang="en-US" dirty="0"/>
              <a:t> to reduce variability and noise.</a:t>
            </a:r>
            <a:br>
              <a:rPr lang="en-US" dirty="0"/>
            </a:br>
            <a:r>
              <a:rPr lang="en-US" dirty="0"/>
              <a:t>When it comes to reliability, one standout study on resting EEG reported </a:t>
            </a:r>
            <a:r>
              <a:rPr lang="en-US" b="1" dirty="0"/>
              <a:t>88% sensitivity</a:t>
            </a:r>
            <a:r>
              <a:rPr lang="en-US" dirty="0"/>
              <a:t> and </a:t>
            </a:r>
            <a:r>
              <a:rPr lang="en-US" b="1" dirty="0"/>
              <a:t>99.5% specificity</a:t>
            </a:r>
            <a:r>
              <a:rPr lang="en-US" dirty="0"/>
              <a:t>.</a:t>
            </a:r>
            <a:br>
              <a:rPr lang="en-US" dirty="0"/>
            </a:br>
            <a:r>
              <a:rPr lang="en-US" dirty="0"/>
              <a:t>To put that into perspective:</a:t>
            </a:r>
          </a:p>
          <a:p>
            <a:r>
              <a:rPr lang="en-US" b="1" dirty="0"/>
              <a:t>88% sensitivity</a:t>
            </a:r>
            <a:r>
              <a:rPr lang="en-US" dirty="0"/>
              <a:t> means that when the user is genuine, the system correctly </a:t>
            </a:r>
            <a:r>
              <a:rPr lang="en-US" dirty="0" err="1"/>
              <a:t>recognises</a:t>
            </a:r>
            <a:r>
              <a:rPr lang="en-US" dirty="0"/>
              <a:t> them </a:t>
            </a:r>
            <a:r>
              <a:rPr lang="en-US" b="1" dirty="0"/>
              <a:t>88% of the time</a:t>
            </a:r>
            <a:r>
              <a:rPr lang="en-US" dirty="0"/>
              <a:t>.</a:t>
            </a:r>
          </a:p>
          <a:p>
            <a:r>
              <a:rPr lang="en-US" b="1" dirty="0"/>
              <a:t>99.5% specificity</a:t>
            </a:r>
            <a:r>
              <a:rPr lang="en-US" dirty="0"/>
              <a:t> means that impostors are rejected correctly </a:t>
            </a:r>
            <a:r>
              <a:rPr lang="en-US" b="1" dirty="0"/>
              <a:t>99.5% of the time</a:t>
            </a:r>
            <a:r>
              <a:rPr lang="en-US" dirty="0"/>
              <a:t>.</a:t>
            </a:r>
          </a:p>
          <a:p>
            <a:r>
              <a:rPr lang="en-US" dirty="0"/>
              <a:t>Other research using movement-related EEG tasks showed up to </a:t>
            </a:r>
            <a:r>
              <a:rPr lang="en-US" b="1" dirty="0"/>
              <a:t>98% single-session accuracy</a:t>
            </a:r>
            <a:r>
              <a:rPr lang="en-US" dirty="0"/>
              <a:t>, but those setups often rely on tasks that aren’t as practical as open-eye protocols.</a:t>
            </a:r>
          </a:p>
          <a:p>
            <a:r>
              <a:rPr lang="en-US" dirty="0"/>
              <a:t>These findings motivated my question: Can we reach similar accuracy using brief open-eye EEG recordings that better reflect real-world usage?</a:t>
            </a:r>
          </a:p>
        </p:txBody>
      </p:sp>
      <p:sp>
        <p:nvSpPr>
          <p:cNvPr id="4" name="Slide Number Placeholder 3"/>
          <p:cNvSpPr>
            <a:spLocks noGrp="1"/>
          </p:cNvSpPr>
          <p:nvPr>
            <p:ph type="sldNum" sz="quarter" idx="5"/>
          </p:nvPr>
        </p:nvSpPr>
        <p:spPr/>
        <p:txBody>
          <a:bodyPr/>
          <a:lstStyle/>
          <a:p>
            <a:fld id="{6F7ABA7B-23A8-4D7C-9058-5A425D506201}" type="slidenum">
              <a:t>5</a:t>
            </a:fld>
            <a:endParaRPr lang="en-US" dirty="0"/>
          </a:p>
        </p:txBody>
      </p:sp>
    </p:spTree>
    <p:extLst>
      <p:ext uri="{BB962C8B-B14F-4D97-AF65-F5344CB8AC3E}">
        <p14:creationId xmlns:p14="http://schemas.microsoft.com/office/powerpoint/2010/main" val="303510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83AF3-27D2-4DD0-229B-9AF43392D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FE5046-136E-5671-F97F-34022D9B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5B3D3-2D7B-7667-5A9E-81FA3CE862DF}"/>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D4EB4741-E25C-76DD-026A-CB41217922F8}"/>
              </a:ext>
            </a:extLst>
          </p:cNvPr>
          <p:cNvSpPr>
            <a:spLocks noGrp="1"/>
          </p:cNvSpPr>
          <p:nvPr>
            <p:ph type="sldNum" sz="quarter" idx="5"/>
          </p:nvPr>
        </p:nvSpPr>
        <p:spPr/>
        <p:txBody>
          <a:bodyPr/>
          <a:lstStyle/>
          <a:p>
            <a:fld id="{6F7ABA7B-23A8-4D7C-9058-5A425D506201}" type="slidenum">
              <a:t>6</a:t>
            </a:fld>
            <a:endParaRPr lang="en-US" dirty="0"/>
          </a:p>
        </p:txBody>
      </p:sp>
    </p:spTree>
    <p:extLst>
      <p:ext uri="{BB962C8B-B14F-4D97-AF65-F5344CB8AC3E}">
        <p14:creationId xmlns:p14="http://schemas.microsoft.com/office/powerpoint/2010/main" val="201232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46A36-9BE9-7FD3-68EE-D00764B2C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C3F53-204F-02AB-A5C3-AB4D2113F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DFEE2-3201-5C41-5B00-4B9FB81CE52C}"/>
              </a:ext>
            </a:extLst>
          </p:cNvPr>
          <p:cNvSpPr>
            <a:spLocks noGrp="1"/>
          </p:cNvSpPr>
          <p:nvPr>
            <p:ph type="body" idx="1"/>
          </p:nvPr>
        </p:nvSpPr>
        <p:spPr/>
        <p:txBody>
          <a:bodyPr/>
          <a:lstStyle/>
          <a:p>
            <a:r>
              <a:rPr lang="en-US" dirty="0"/>
              <a:t>So before diving into how EEG is used in biometric security, let me explain what EEG actually is.</a:t>
            </a:r>
          </a:p>
          <a:p>
            <a:r>
              <a:rPr lang="en-US" dirty="0"/>
              <a:t>EEG stands for electroencephalography. It records the brain’s electrical activity using small electrodes placed on the scalp. These sensors pick up real-time signals from different parts of the brain.</a:t>
            </a:r>
          </a:p>
          <a:p>
            <a:r>
              <a:rPr lang="en-US" dirty="0"/>
              <a:t>It’s a safe </a:t>
            </a:r>
            <a:r>
              <a:rPr lang="en-US"/>
              <a:t>and non-invasive </a:t>
            </a:r>
            <a:r>
              <a:rPr lang="en-US" dirty="0"/>
              <a:t>method that’s been used for decades in medicine and neuroscience—and now increasingly in biometrics.</a:t>
            </a:r>
          </a:p>
          <a:p>
            <a:r>
              <a:rPr lang="en-US" dirty="0"/>
              <a:t>EEG measures rhythmic patterns of electrical activity in the brain, commonly called brainwaves. These patterns fall into different frequency bands:</a:t>
            </a:r>
          </a:p>
          <a:p>
            <a:r>
              <a:rPr lang="en-US" dirty="0"/>
              <a:t>Delta waves, from 0.5 to 4 Hz, are associated with deep sleep.</a:t>
            </a:r>
          </a:p>
          <a:p>
            <a:r>
              <a:rPr lang="en-US" dirty="0"/>
              <a:t>Theta, 4 to 8 Hz, often appear during drowsiness or light sleep.</a:t>
            </a:r>
          </a:p>
          <a:p>
            <a:r>
              <a:rPr lang="en-US" dirty="0"/>
              <a:t>Alpha waves, 8 to 13 Hz, are seen when we’re awake but relaxed.</a:t>
            </a:r>
          </a:p>
          <a:p>
            <a:r>
              <a:rPr lang="en-US" dirty="0"/>
              <a:t>Beta, 13 to 30 Hz, are linked with active thinking.</a:t>
            </a:r>
          </a:p>
          <a:p>
            <a:r>
              <a:rPr lang="en-US" dirty="0"/>
              <a:t>And Gamma, above 30 Hz, are involved in complex cognitive processes.</a:t>
            </a:r>
          </a:p>
          <a:p>
            <a:r>
              <a:rPr lang="en-US" dirty="0"/>
              <a:t>For this study, we focused specifically on the alpha band. That’s because alpha waves are consistent, subject-specific, and typically appear during calm but alert states. These properties make alpha-band signals ideal for EEG-based biometric authentication."</a:t>
            </a:r>
          </a:p>
        </p:txBody>
      </p:sp>
      <p:sp>
        <p:nvSpPr>
          <p:cNvPr id="4" name="Slide Number Placeholder 3">
            <a:extLst>
              <a:ext uri="{FF2B5EF4-FFF2-40B4-BE49-F238E27FC236}">
                <a16:creationId xmlns:a16="http://schemas.microsoft.com/office/drawing/2014/main" id="{97E9CED9-7003-933E-9D75-8ECFFA2E82A2}"/>
              </a:ext>
            </a:extLst>
          </p:cNvPr>
          <p:cNvSpPr>
            <a:spLocks noGrp="1"/>
          </p:cNvSpPr>
          <p:nvPr>
            <p:ph type="sldNum" sz="quarter" idx="5"/>
          </p:nvPr>
        </p:nvSpPr>
        <p:spPr/>
        <p:txBody>
          <a:bodyPr/>
          <a:lstStyle/>
          <a:p>
            <a:fld id="{6F7ABA7B-23A8-4D7C-9058-5A425D506201}" type="slidenum">
              <a:t>7</a:t>
            </a:fld>
            <a:endParaRPr lang="en-US" dirty="0"/>
          </a:p>
        </p:txBody>
      </p:sp>
    </p:spTree>
    <p:extLst>
      <p:ext uri="{BB962C8B-B14F-4D97-AF65-F5344CB8AC3E}">
        <p14:creationId xmlns:p14="http://schemas.microsoft.com/office/powerpoint/2010/main" val="2912636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B463-CDD7-7109-7AE5-4F310C380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09951-EACB-093F-CACD-C55AFD13D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86C2A-5B2D-8112-6A61-692AC25A8E5D}"/>
              </a:ext>
            </a:extLst>
          </p:cNvPr>
          <p:cNvSpPr>
            <a:spLocks noGrp="1"/>
          </p:cNvSpPr>
          <p:nvPr>
            <p:ph type="body" idx="1"/>
          </p:nvPr>
        </p:nvSpPr>
        <p:spPr/>
        <p:txBody>
          <a:bodyPr/>
          <a:lstStyle/>
          <a:p>
            <a:r>
              <a:rPr lang="en-US" dirty="0"/>
              <a:t>For this study, we collected EEG data right here at the University of Wisconsin-La Crosse, specifically in the BCI Lab.</a:t>
            </a:r>
          </a:p>
          <a:p>
            <a:r>
              <a:rPr lang="en-US" dirty="0"/>
              <a:t>We used a 16-channel EEG headset from g.tec, which provides good spatial coverage while being non-invasive and comfortable for the participants.</a:t>
            </a:r>
          </a:p>
          <a:p>
            <a:r>
              <a:rPr lang="en-US" dirty="0"/>
              <a:t>The protocol was simple and practical: participants sat quietly with their eyes open—also known as the ‘Eyes Open’ or EO protocol. This is important because open-eye EEG reflects more natural, real-world brain activity compared to eyes-closed or task-based setups.</a:t>
            </a:r>
          </a:p>
          <a:p>
            <a:r>
              <a:rPr lang="en-US" dirty="0"/>
              <a:t>Each recording session lasted 3 minutes, and we had 25 different participants.</a:t>
            </a:r>
          </a:p>
          <a:p>
            <a:r>
              <a:rPr lang="en-US" dirty="0"/>
              <a:t>To evaluate consistency over time, each person completed two separate sessions, spaced out by a few days to a week. This allowed us to explore how stable the EEG patterns were across time, which is important for real-world biometric applications.</a:t>
            </a:r>
          </a:p>
          <a:p>
            <a:endParaRPr lang="en-US" dirty="0">
              <a:cs typeface="Calibri"/>
            </a:endParaRPr>
          </a:p>
        </p:txBody>
      </p:sp>
      <p:sp>
        <p:nvSpPr>
          <p:cNvPr id="4" name="Slide Number Placeholder 3">
            <a:extLst>
              <a:ext uri="{FF2B5EF4-FFF2-40B4-BE49-F238E27FC236}">
                <a16:creationId xmlns:a16="http://schemas.microsoft.com/office/drawing/2014/main" id="{88E3E828-ABD8-BFA1-75A5-7DDB74BB6595}"/>
              </a:ext>
            </a:extLst>
          </p:cNvPr>
          <p:cNvSpPr>
            <a:spLocks noGrp="1"/>
          </p:cNvSpPr>
          <p:nvPr>
            <p:ph type="sldNum" sz="quarter" idx="5"/>
          </p:nvPr>
        </p:nvSpPr>
        <p:spPr/>
        <p:txBody>
          <a:bodyPr/>
          <a:lstStyle/>
          <a:p>
            <a:fld id="{6F7ABA7B-23A8-4D7C-9058-5A425D506201}" type="slidenum">
              <a:t>8</a:t>
            </a:fld>
            <a:endParaRPr lang="en-US" dirty="0"/>
          </a:p>
        </p:txBody>
      </p:sp>
    </p:spTree>
    <p:extLst>
      <p:ext uri="{BB962C8B-B14F-4D97-AF65-F5344CB8AC3E}">
        <p14:creationId xmlns:p14="http://schemas.microsoft.com/office/powerpoint/2010/main" val="1713061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F7ABA7B-23A8-4D7C-9058-5A425D506201}" type="slidenum">
              <a:rPr lang="en-US"/>
              <a:t>9</a:t>
            </a:fld>
            <a:endParaRPr lang="en-US" dirty="0"/>
          </a:p>
        </p:txBody>
      </p:sp>
    </p:spTree>
    <p:extLst>
      <p:ext uri="{BB962C8B-B14F-4D97-AF65-F5344CB8AC3E}">
        <p14:creationId xmlns:p14="http://schemas.microsoft.com/office/powerpoint/2010/main" val="56185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0969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7/28/2025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hyperlink" Target="mailto:jeyaraj9413@uwlax.edu"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mailto:aaronaj60@gmail.com"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3001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8987" y="-324851"/>
            <a:ext cx="11334404" cy="5009396"/>
          </a:xfrm>
        </p:spPr>
        <p:txBody>
          <a:bodyPr vert="horz" lIns="91440" tIns="45720" rIns="91440" bIns="45720" rtlCol="0" anchor="ctr">
            <a:normAutofit/>
          </a:bodyPr>
          <a:lstStyle/>
          <a:p>
            <a:r>
              <a:rPr lang="en-US" sz="6500" dirty="0">
                <a:ln w="6350">
                  <a:noFill/>
                </a:ln>
                <a:solidFill>
                  <a:schemeClr val="bg1"/>
                </a:solidFill>
                <a:latin typeface="Bierstadt Display"/>
              </a:rPr>
              <a:t>Open-Eye EEG for Biometric Security</a:t>
            </a:r>
          </a:p>
        </p:txBody>
      </p:sp>
      <p:sp>
        <p:nvSpPr>
          <p:cNvPr id="3" name="TextBox 2">
            <a:extLst>
              <a:ext uri="{FF2B5EF4-FFF2-40B4-BE49-F238E27FC236}">
                <a16:creationId xmlns:a16="http://schemas.microsoft.com/office/drawing/2014/main" id="{A0D0C2D2-2E4D-B345-CF89-46B2F719EFEC}"/>
              </a:ext>
            </a:extLst>
          </p:cNvPr>
          <p:cNvSpPr txBox="1"/>
          <p:nvPr/>
        </p:nvSpPr>
        <p:spPr>
          <a:xfrm>
            <a:off x="10189" y="4238271"/>
            <a:ext cx="121825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ln w="6350">
                  <a:noFill/>
                </a:ln>
                <a:solidFill>
                  <a:srgbClr val="FFFFFF"/>
                </a:solidFill>
                <a:latin typeface="Bierstadt Display"/>
                <a:ea typeface="+mn-lt"/>
                <a:cs typeface="+mn-lt"/>
              </a:rPr>
              <a:t>Fayth Norzin</a:t>
            </a:r>
          </a:p>
          <a:p>
            <a:pPr algn="ctr"/>
            <a:endParaRPr lang="en-US" sz="4800" dirty="0">
              <a:ln w="6350">
                <a:noFill/>
              </a:ln>
              <a:solidFill>
                <a:srgbClr val="FFFFFF"/>
              </a:solidFill>
              <a:latin typeface="Bierstadt Display"/>
              <a:ea typeface="+mn-lt"/>
              <a:cs typeface="+mn-lt"/>
            </a:endParaRPr>
          </a:p>
          <a:p>
            <a:pPr algn="ctr"/>
            <a:endParaRPr lang="en-US" sz="4800" dirty="0">
              <a:ln w="6350">
                <a:noFill/>
              </a:ln>
              <a:solidFill>
                <a:srgbClr val="000000"/>
              </a:solidFill>
              <a:latin typeface="Bierstadt Display"/>
              <a:ea typeface="+mn-lt"/>
              <a:cs typeface="+mn-lt"/>
            </a:endParaRPr>
          </a:p>
        </p:txBody>
      </p:sp>
      <p:sp>
        <p:nvSpPr>
          <p:cNvPr id="4" name="Rectangle 3">
            <a:extLst>
              <a:ext uri="{FF2B5EF4-FFF2-40B4-BE49-F238E27FC236}">
                <a16:creationId xmlns:a16="http://schemas.microsoft.com/office/drawing/2014/main" id="{A2E9DD99-AB54-670B-12A1-B0B1BC2CB593}"/>
              </a:ext>
            </a:extLst>
          </p:cNvPr>
          <p:cNvSpPr/>
          <p:nvPr/>
        </p:nvSpPr>
        <p:spPr>
          <a:xfrm>
            <a:off x="0" y="4031225"/>
            <a:ext cx="12192000" cy="2826773"/>
          </a:xfrm>
          <a:prstGeom prst="rect">
            <a:avLst/>
          </a:prstGeom>
          <a:solidFill>
            <a:srgbClr val="00334A"/>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dirty="0">
              <a:ln w="6350">
                <a:noFill/>
              </a:ln>
              <a:latin typeface="Bierstadt Display"/>
            </a:endParaRPr>
          </a:p>
        </p:txBody>
      </p:sp>
      <p:sp>
        <p:nvSpPr>
          <p:cNvPr id="5" name="TextBox 4">
            <a:extLst>
              <a:ext uri="{FF2B5EF4-FFF2-40B4-BE49-F238E27FC236}">
                <a16:creationId xmlns:a16="http://schemas.microsoft.com/office/drawing/2014/main" id="{635D30BB-98A4-2D1D-A283-C12A4EAE3336}"/>
              </a:ext>
            </a:extLst>
          </p:cNvPr>
          <p:cNvSpPr txBox="1"/>
          <p:nvPr/>
        </p:nvSpPr>
        <p:spPr>
          <a:xfrm>
            <a:off x="3194748" y="4684547"/>
            <a:ext cx="857864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dirty="0">
                <a:ln w="6350">
                  <a:noFill/>
                </a:ln>
                <a:solidFill>
                  <a:schemeClr val="bg2"/>
                </a:solidFill>
                <a:latin typeface="Bierstadt Display"/>
              </a:rPr>
              <a:t>Aaron Alymann Jeyaraj</a:t>
            </a:r>
          </a:p>
          <a:p>
            <a:pPr algn="r"/>
            <a:r>
              <a:rPr lang="en-US" sz="2800" dirty="0">
                <a:ln w="6350">
                  <a:noFill/>
                </a:ln>
                <a:solidFill>
                  <a:schemeClr val="bg2"/>
                </a:solidFill>
                <a:latin typeface="Bierstadt Display"/>
              </a:rPr>
              <a:t>Mentor: Dr. Rig Das</a:t>
            </a:r>
          </a:p>
          <a:p>
            <a:pPr algn="r"/>
            <a:r>
              <a:rPr lang="en-US" sz="2800" dirty="0">
                <a:ln w="6350">
                  <a:noFill/>
                </a:ln>
                <a:solidFill>
                  <a:schemeClr val="bg2"/>
                </a:solidFill>
                <a:latin typeface="Bierstadt Display"/>
              </a:rPr>
              <a:t>UWL Computer Science Department</a:t>
            </a:r>
          </a:p>
        </p:txBody>
      </p:sp>
      <p:pic>
        <p:nvPicPr>
          <p:cNvPr id="1026" name="Picture 2" descr="Logos - Our brand | UW-La Crosse">
            <a:extLst>
              <a:ext uri="{FF2B5EF4-FFF2-40B4-BE49-F238E27FC236}">
                <a16:creationId xmlns:a16="http://schemas.microsoft.com/office/drawing/2014/main" id="{31E31120-7EE8-343B-9D54-814ABE3F0F8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r="690"/>
          <a:stretch/>
        </p:blipFill>
        <p:spPr bwMode="auto">
          <a:xfrm>
            <a:off x="415721" y="3801748"/>
            <a:ext cx="4598731" cy="3056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2D862D-F58D-FAB6-14EE-F39141F7FEAD}"/>
              </a:ext>
            </a:extLst>
          </p:cNvPr>
          <p:cNvSpPr txBox="1"/>
          <p:nvPr/>
        </p:nvSpPr>
        <p:spPr>
          <a:xfrm>
            <a:off x="3577389" y="3056252"/>
            <a:ext cx="5342022" cy="523220"/>
          </a:xfrm>
          <a:prstGeom prst="rect">
            <a:avLst/>
          </a:prstGeom>
          <a:noFill/>
        </p:spPr>
        <p:txBody>
          <a:bodyPr wrap="square" rtlCol="0">
            <a:spAutoFit/>
          </a:bodyPr>
          <a:lstStyle/>
          <a:p>
            <a:pPr algn="ctr"/>
            <a:r>
              <a:rPr lang="en-US" sz="2800" dirty="0">
                <a:solidFill>
                  <a:schemeClr val="bg1"/>
                </a:solidFill>
              </a:rPr>
              <a:t>A Deep Learning Approach</a:t>
            </a:r>
            <a:endParaRPr lang="en-MY" sz="2800" dirty="0">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FB2C1C4-B727-2163-C053-7D247DF50A0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Stimuli For Acquiring Data</a:t>
            </a:r>
          </a:p>
        </p:txBody>
      </p:sp>
      <p:pic>
        <p:nvPicPr>
          <p:cNvPr id="4" name="video for slides">
            <a:hlinkClick r:id="" action="ppaction://media"/>
            <a:extLst>
              <a:ext uri="{FF2B5EF4-FFF2-40B4-BE49-F238E27FC236}">
                <a16:creationId xmlns:a16="http://schemas.microsoft.com/office/drawing/2014/main" id="{D83B58DA-05E8-D2C4-CBD2-AC01ACE1D8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01043" y="1371362"/>
            <a:ext cx="7315280" cy="4114845"/>
          </a:xfrm>
          <a:prstGeom prst="rect">
            <a:avLst/>
          </a:prstGeom>
        </p:spPr>
      </p:pic>
    </p:spTree>
    <p:extLst>
      <p:ext uri="{BB962C8B-B14F-4D97-AF65-F5344CB8AC3E}">
        <p14:creationId xmlns:p14="http://schemas.microsoft.com/office/powerpoint/2010/main" val="315735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6EE2E9-9D7D-34B4-D757-A5E3C6A2AEF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99EAA7C8-B0BD-D8D1-C180-2DAD2DC66EF3}"/>
              </a:ext>
            </a:extLst>
          </p:cNvPr>
          <p:cNvSpPr txBox="1">
            <a:spLocks/>
          </p:cNvSpPr>
          <p:nvPr/>
        </p:nvSpPr>
        <p:spPr>
          <a:xfrm>
            <a:off x="5596502" y="2405894"/>
            <a:ext cx="5754896" cy="31974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Electrode Placement:</a:t>
            </a:r>
          </a:p>
          <a:p>
            <a:pPr lvl="1"/>
            <a:r>
              <a:rPr lang="en-US" sz="2000" dirty="0"/>
              <a:t>Selected nodes: </a:t>
            </a:r>
            <a:r>
              <a:rPr lang="en-US" sz="2000" b="1" dirty="0"/>
              <a:t>All nodes except for Fp1 </a:t>
            </a:r>
            <a:r>
              <a:rPr lang="en-US" sz="2000" b="1"/>
              <a:t>and Fp2 .</a:t>
            </a:r>
          </a:p>
          <a:p>
            <a:pPr lvl="1"/>
            <a:r>
              <a:rPr lang="en-US" sz="2000"/>
              <a:t>Focused </a:t>
            </a:r>
            <a:r>
              <a:rPr lang="en-US" sz="2000" dirty="0"/>
              <a:t>on </a:t>
            </a:r>
            <a:r>
              <a:rPr lang="en-US" sz="2000" b="1" dirty="0"/>
              <a:t>central</a:t>
            </a:r>
            <a:r>
              <a:rPr lang="en-US" sz="2000" dirty="0"/>
              <a:t> and </a:t>
            </a:r>
            <a:r>
              <a:rPr lang="en-US" sz="2000" b="1" dirty="0"/>
              <a:t>occipital</a:t>
            </a:r>
            <a:r>
              <a:rPr lang="en-US" sz="2000" dirty="0"/>
              <a:t> regions for distinct EEG patterns.</a:t>
            </a:r>
          </a:p>
          <a:p>
            <a:pPr lvl="1"/>
            <a:r>
              <a:rPr lang="en-US" sz="2000" dirty="0"/>
              <a:t>These areas are known to reflect </a:t>
            </a:r>
            <a:r>
              <a:rPr lang="en-US" sz="2000" b="1" dirty="0"/>
              <a:t>cognitive processing</a:t>
            </a:r>
            <a:r>
              <a:rPr lang="en-US" sz="2000" dirty="0"/>
              <a:t> and </a:t>
            </a:r>
            <a:r>
              <a:rPr lang="en-US" sz="2000" b="1" dirty="0"/>
              <a:t>visual activity</a:t>
            </a:r>
            <a:r>
              <a:rPr lang="en-US" sz="2000" dirty="0"/>
              <a:t> under open-eye conditions</a:t>
            </a:r>
          </a:p>
          <a:p>
            <a:pPr lvl="1"/>
            <a:endParaRPr lang="en-US" sz="2000" dirty="0"/>
          </a:p>
        </p:txBody>
      </p:sp>
      <p:sp>
        <p:nvSpPr>
          <p:cNvPr id="22" name="Rectangle 2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A7CC3B9-CB6C-AC7F-8BAA-24F78E15C3EB}"/>
              </a:ext>
            </a:extLst>
          </p:cNvPr>
          <p:cNvSpPr txBox="1">
            <a:spLocks/>
          </p:cNvSpPr>
          <p:nvPr/>
        </p:nvSpPr>
        <p:spPr>
          <a:xfrm>
            <a:off x="5611252" y="1476578"/>
            <a:ext cx="6935916" cy="70737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n w="6350">
                  <a:noFill/>
                </a:ln>
              </a:rPr>
              <a:t>Methods (EEG Data Collection)</a:t>
            </a:r>
            <a:endParaRPr lang="en-US" sz="2800" dirty="0">
              <a:ln w="6350">
                <a:noFill/>
              </a:ln>
            </a:endParaRPr>
          </a:p>
        </p:txBody>
      </p:sp>
      <p:sp>
        <p:nvSpPr>
          <p:cNvPr id="2" name="TextBox 1">
            <a:extLst>
              <a:ext uri="{FF2B5EF4-FFF2-40B4-BE49-F238E27FC236}">
                <a16:creationId xmlns:a16="http://schemas.microsoft.com/office/drawing/2014/main" id="{B31E52BF-92D9-7FCE-7AF0-2AC6973B0EEA}"/>
              </a:ext>
            </a:extLst>
          </p:cNvPr>
          <p:cNvSpPr txBox="1"/>
          <p:nvPr/>
        </p:nvSpPr>
        <p:spPr>
          <a:xfrm>
            <a:off x="341104" y="4923044"/>
            <a:ext cx="5754896" cy="1477328"/>
          </a:xfrm>
          <a:prstGeom prst="rect">
            <a:avLst/>
          </a:prstGeom>
          <a:noFill/>
        </p:spPr>
        <p:txBody>
          <a:bodyPr wrap="square" rtlCol="0">
            <a:spAutoFit/>
          </a:bodyPr>
          <a:lstStyle/>
          <a:p>
            <a:r>
              <a:rPr lang="en-GB" dirty="0"/>
              <a:t>Öztürk, Hakan &amp; Türe, Mevlüt &amp; </a:t>
            </a:r>
            <a:r>
              <a:rPr lang="en-GB" dirty="0" err="1"/>
              <a:t>Kiylioglu</a:t>
            </a:r>
            <a:r>
              <a:rPr lang="en-GB" dirty="0"/>
              <a:t>, </a:t>
            </a:r>
            <a:r>
              <a:rPr lang="en-GB" dirty="0" err="1"/>
              <a:t>Nefati</a:t>
            </a:r>
            <a:r>
              <a:rPr lang="en-GB" dirty="0"/>
              <a:t> &amp; Omurlu, Imran. (2017). The comparison of different dimension reduction and classification methods in EEG signals. </a:t>
            </a:r>
            <a:r>
              <a:rPr lang="en-GB" dirty="0" err="1"/>
              <a:t>Meandros</a:t>
            </a:r>
            <a:r>
              <a:rPr lang="en-GB" dirty="0"/>
              <a:t> Medical and Dental Journal. 19. 10.4274/meandros.96168. </a:t>
            </a:r>
          </a:p>
        </p:txBody>
      </p:sp>
      <p:pic>
        <p:nvPicPr>
          <p:cNvPr id="1026" name="Picture 2" descr="Electrode placement for 16 channels ">
            <a:extLst>
              <a:ext uri="{FF2B5EF4-FFF2-40B4-BE49-F238E27FC236}">
                <a16:creationId xmlns:a16="http://schemas.microsoft.com/office/drawing/2014/main" id="{D8E98A79-8DFC-B029-E62C-3B10D5DE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26" y="603978"/>
            <a:ext cx="4424312" cy="416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28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C17919-E8B8-BE7B-B5EB-AF428E30FB2E}"/>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136A2FE-64B4-1291-D364-396DFC5DA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849B8F-72B2-FB5A-45F3-11C708E22A95}"/>
              </a:ext>
            </a:extLst>
          </p:cNvPr>
          <p:cNvSpPr>
            <a:spLocks noGrp="1"/>
          </p:cNvSpPr>
          <p:nvPr>
            <p:ph type="title"/>
          </p:nvPr>
        </p:nvSpPr>
        <p:spPr>
          <a:xfrm>
            <a:off x="478549" y="-644334"/>
            <a:ext cx="9018742" cy="1667569"/>
          </a:xfrm>
        </p:spPr>
        <p:txBody>
          <a:bodyPr vert="horz" lIns="91440" tIns="45720" rIns="91440" bIns="45720" rtlCol="0" anchor="b">
            <a:normAutofit/>
          </a:bodyPr>
          <a:lstStyle/>
          <a:p>
            <a:r>
              <a:rPr lang="en-US" sz="4000" b="1" kern="1200" dirty="0">
                <a:ln w="6350">
                  <a:noFill/>
                </a:ln>
                <a:solidFill>
                  <a:schemeClr val="tx1"/>
                </a:solidFill>
                <a:latin typeface="+mj-lt"/>
                <a:ea typeface="+mj-ea"/>
                <a:cs typeface="+mj-cs"/>
              </a:rPr>
              <a:t>Methods (Data Pre-Processing)</a:t>
            </a:r>
            <a:endParaRPr lang="en-US" sz="4000" kern="1200" dirty="0">
              <a:ln w="6350">
                <a:noFill/>
              </a:ln>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2F4019DA-B21D-A1DC-7250-C558FA00B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B72D91C-72AF-E05C-6705-B82BE94F9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FEB53E97-1DCE-EDCB-9DF4-14807815437D}"/>
              </a:ext>
            </a:extLst>
          </p:cNvPr>
          <p:cNvSpPr/>
          <p:nvPr/>
        </p:nvSpPr>
        <p:spPr>
          <a:xfrm>
            <a:off x="1115724" y="2865569"/>
            <a:ext cx="2113251" cy="1127763"/>
          </a:xfrm>
          <a:prstGeom prst="roundRect">
            <a:avLst/>
          </a:prstGeom>
          <a:solidFill>
            <a:srgbClr val="00A0B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6350">
                  <a:noFill/>
                </a:ln>
                <a:solidFill>
                  <a:schemeClr val="bg1"/>
                </a:solidFill>
              </a:rPr>
              <a:t>Spectral Filtered (</a:t>
            </a:r>
            <a:r>
              <a:rPr lang="sv-SE" dirty="0">
                <a:ln w="6350">
                  <a:noFill/>
                </a:ln>
                <a:solidFill>
                  <a:schemeClr val="bg1"/>
                </a:solidFill>
              </a:rPr>
              <a:t>Alpha Band Filter): 8–12 Hz</a:t>
            </a:r>
            <a:endParaRPr lang="en-IN" dirty="0">
              <a:ln w="6350">
                <a:noFill/>
              </a:ln>
              <a:solidFill>
                <a:schemeClr val="bg1"/>
              </a:solidFill>
            </a:endParaRPr>
          </a:p>
        </p:txBody>
      </p:sp>
      <p:sp>
        <p:nvSpPr>
          <p:cNvPr id="6" name="Rectangle: Rounded Corners 5">
            <a:extLst>
              <a:ext uri="{FF2B5EF4-FFF2-40B4-BE49-F238E27FC236}">
                <a16:creationId xmlns:a16="http://schemas.microsoft.com/office/drawing/2014/main" id="{EDEC7C63-B02C-A900-A63B-6A9BE5379ADD}"/>
              </a:ext>
            </a:extLst>
          </p:cNvPr>
          <p:cNvSpPr/>
          <p:nvPr/>
        </p:nvSpPr>
        <p:spPr>
          <a:xfrm>
            <a:off x="3727834" y="2865118"/>
            <a:ext cx="2113251" cy="1127763"/>
          </a:xfrm>
          <a:prstGeom prst="roundRect">
            <a:avLst/>
          </a:prstGeom>
          <a:solidFill>
            <a:srgbClr val="00A0B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6350">
                  <a:noFill/>
                </a:ln>
                <a:solidFill>
                  <a:schemeClr val="bg1"/>
                </a:solidFill>
              </a:rPr>
              <a:t>Down-Sampling to 125 Hz</a:t>
            </a:r>
          </a:p>
        </p:txBody>
      </p:sp>
      <p:sp>
        <p:nvSpPr>
          <p:cNvPr id="7" name="Rectangle: Rounded Corners 6">
            <a:extLst>
              <a:ext uri="{FF2B5EF4-FFF2-40B4-BE49-F238E27FC236}">
                <a16:creationId xmlns:a16="http://schemas.microsoft.com/office/drawing/2014/main" id="{65EDAA02-0AF1-8A53-9C0E-CA1CCA7333A1}"/>
              </a:ext>
            </a:extLst>
          </p:cNvPr>
          <p:cNvSpPr/>
          <p:nvPr/>
        </p:nvSpPr>
        <p:spPr>
          <a:xfrm>
            <a:off x="6339945" y="2865117"/>
            <a:ext cx="2113251" cy="1127763"/>
          </a:xfrm>
          <a:prstGeom prst="roundRect">
            <a:avLst/>
          </a:prstGeom>
          <a:solidFill>
            <a:srgbClr val="00A0B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Z-Score </a:t>
            </a:r>
            <a:r>
              <a:rPr lang="en-MY" sz="1800" dirty="0"/>
              <a:t>Normalisation</a:t>
            </a:r>
            <a:endParaRPr lang="en-IN" dirty="0">
              <a:ln w="6350">
                <a:noFill/>
              </a:ln>
              <a:solidFill>
                <a:schemeClr val="bg1"/>
              </a:solidFill>
            </a:endParaRPr>
          </a:p>
        </p:txBody>
      </p:sp>
      <p:sp>
        <p:nvSpPr>
          <p:cNvPr id="9" name="Rectangle: Rounded Corners 8">
            <a:extLst>
              <a:ext uri="{FF2B5EF4-FFF2-40B4-BE49-F238E27FC236}">
                <a16:creationId xmlns:a16="http://schemas.microsoft.com/office/drawing/2014/main" id="{18F24836-56E7-69D1-FD91-0497D5CA1541}"/>
              </a:ext>
            </a:extLst>
          </p:cNvPr>
          <p:cNvSpPr/>
          <p:nvPr/>
        </p:nvSpPr>
        <p:spPr>
          <a:xfrm>
            <a:off x="8813736" y="2865118"/>
            <a:ext cx="2113251" cy="1127763"/>
          </a:xfrm>
          <a:prstGeom prst="roundRect">
            <a:avLst/>
          </a:prstGeom>
          <a:solidFill>
            <a:srgbClr val="00A0B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Detrending</a:t>
            </a:r>
            <a:endParaRPr lang="en-IN" dirty="0">
              <a:ln w="6350">
                <a:noFill/>
              </a:ln>
              <a:solidFill>
                <a:schemeClr val="bg1"/>
              </a:solidFill>
            </a:endParaRPr>
          </a:p>
        </p:txBody>
      </p:sp>
      <p:cxnSp>
        <p:nvCxnSpPr>
          <p:cNvPr id="11" name="Straight Arrow Connector 10">
            <a:extLst>
              <a:ext uri="{FF2B5EF4-FFF2-40B4-BE49-F238E27FC236}">
                <a16:creationId xmlns:a16="http://schemas.microsoft.com/office/drawing/2014/main" id="{AF5459E3-A566-FDFA-FCF2-2DD9791A22BD}"/>
              </a:ext>
            </a:extLst>
          </p:cNvPr>
          <p:cNvCxnSpPr>
            <a:cxnSpLocks/>
            <a:stCxn id="5" idx="3"/>
            <a:endCxn id="6" idx="1"/>
          </p:cNvCxnSpPr>
          <p:nvPr/>
        </p:nvCxnSpPr>
        <p:spPr>
          <a:xfrm flipV="1">
            <a:off x="3228975" y="3429000"/>
            <a:ext cx="498859" cy="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F96BD90-4B76-8A7B-3851-1C4D151F5C11}"/>
              </a:ext>
            </a:extLst>
          </p:cNvPr>
          <p:cNvCxnSpPr>
            <a:cxnSpLocks/>
            <a:stCxn id="6" idx="3"/>
            <a:endCxn id="7" idx="1"/>
          </p:cNvCxnSpPr>
          <p:nvPr/>
        </p:nvCxnSpPr>
        <p:spPr>
          <a:xfrm flipV="1">
            <a:off x="5841085" y="3428999"/>
            <a:ext cx="4988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6CE366-FDFD-E315-7FF8-0EA25A3B7367}"/>
              </a:ext>
            </a:extLst>
          </p:cNvPr>
          <p:cNvCxnSpPr>
            <a:cxnSpLocks/>
            <a:stCxn id="7" idx="3"/>
            <a:endCxn id="9" idx="1"/>
          </p:cNvCxnSpPr>
          <p:nvPr/>
        </p:nvCxnSpPr>
        <p:spPr>
          <a:xfrm>
            <a:off x="8453196" y="3428999"/>
            <a:ext cx="3605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3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CAC251-BD96-9E1F-34A5-9BDC0DC4D0A6}"/>
            </a:ext>
          </a:extLst>
        </p:cNvPr>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22EE34-5993-5D34-7018-E212D74A6B51}"/>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ctr"/>
            <a:r>
              <a:rPr lang="en-US" sz="4000" b="1" kern="1200" dirty="0">
                <a:ln w="6350">
                  <a:noFill/>
                </a:ln>
                <a:solidFill>
                  <a:srgbClr val="FFFFFF"/>
                </a:solidFill>
                <a:latin typeface="+mj-lt"/>
                <a:ea typeface="+mj-ea"/>
                <a:cs typeface="+mj-cs"/>
              </a:rPr>
              <a:t>Methods</a:t>
            </a:r>
            <a:br>
              <a:rPr lang="en-US" sz="4000" b="1" kern="1200" dirty="0">
                <a:ln w="6350">
                  <a:noFill/>
                </a:ln>
                <a:solidFill>
                  <a:srgbClr val="FFFFFF"/>
                </a:solidFill>
                <a:latin typeface="+mj-lt"/>
                <a:ea typeface="+mj-ea"/>
                <a:cs typeface="+mj-cs"/>
              </a:rPr>
            </a:br>
            <a:r>
              <a:rPr lang="en-US" sz="4000" b="1" kern="1200" dirty="0">
                <a:ln w="6350">
                  <a:noFill/>
                </a:ln>
                <a:solidFill>
                  <a:srgbClr val="FFFFFF"/>
                </a:solidFill>
                <a:latin typeface="+mj-lt"/>
                <a:ea typeface="+mj-ea"/>
                <a:cs typeface="+mj-cs"/>
              </a:rPr>
              <a:t>(Deep Learning Framework)</a:t>
            </a:r>
            <a:endParaRPr lang="en-US" sz="4000" kern="1200" dirty="0">
              <a:ln w="6350">
                <a:noFill/>
              </a:ln>
              <a:solidFill>
                <a:srgbClr val="FFFFFF"/>
              </a:solidFill>
              <a:latin typeface="+mj-lt"/>
              <a:ea typeface="+mj-ea"/>
              <a:cs typeface="+mj-cs"/>
            </a:endParaRPr>
          </a:p>
        </p:txBody>
      </p:sp>
      <p:sp>
        <p:nvSpPr>
          <p:cNvPr id="7" name="TextBox 6">
            <a:extLst>
              <a:ext uri="{FF2B5EF4-FFF2-40B4-BE49-F238E27FC236}">
                <a16:creationId xmlns:a16="http://schemas.microsoft.com/office/drawing/2014/main" id="{8393FD8C-2E2A-E76F-4542-BBEEFDD94284}"/>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marL="285750" indent="-285750">
              <a:buFont typeface="Arial" panose="020B0604020202020204" pitchFamily="34" charset="0"/>
              <a:buChar char="•"/>
            </a:pPr>
            <a:r>
              <a:rPr lang="en-US" dirty="0"/>
              <a:t>Neural networks are computer models inspired by how the brain works. They learn patterns from data by connecting simple units called “neurons.”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CNNs, or convolutional neural networks, are a type of neural network that’s especially good at processing signals over time—like EEG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CNN looks at both how brain signals change over time and how different channels relate to each 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takes in a 14 by 625 segment—14 EEG channels recorded over 5 seconds—and uses layers of processing to figure out which person the signal came from.</a:t>
            </a:r>
          </a:p>
        </p:txBody>
      </p:sp>
      <p:sp>
        <p:nvSpPr>
          <p:cNvPr id="5" name="TextBox 4">
            <a:extLst>
              <a:ext uri="{FF2B5EF4-FFF2-40B4-BE49-F238E27FC236}">
                <a16:creationId xmlns:a16="http://schemas.microsoft.com/office/drawing/2014/main" id="{DAFDF9EF-642C-8128-0063-04D7F579B27F}"/>
              </a:ext>
            </a:extLst>
          </p:cNvPr>
          <p:cNvSpPr txBox="1"/>
          <p:nvPr/>
        </p:nvSpPr>
        <p:spPr>
          <a:xfrm>
            <a:off x="976713" y="2344319"/>
            <a:ext cx="5754896" cy="31974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4017720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C31BDC-6E33-ED58-938F-5390AB4A3AB4}"/>
            </a:ext>
          </a:extLst>
        </p:cNvPr>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D5C63A29-FA6D-DD77-1998-F5DAF82AE7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9DA57513-DD32-B04E-B295-8E42A86FD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B660053-6D5F-2AA2-1FCD-8A275F35C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FD5EBFDD-9CF7-CAD8-5C4E-1A7D44BEE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73CE4F4B-2AAA-13D6-0DF4-F5959C89D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FE9FDF62-8585-1274-5EF8-C9C2A1689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11A280-DEA8-1371-9A7F-4CF414C4C651}"/>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ctr"/>
            <a:r>
              <a:rPr lang="en-US" sz="4000" b="1" kern="1200" dirty="0">
                <a:ln w="6350">
                  <a:noFill/>
                </a:ln>
                <a:solidFill>
                  <a:srgbClr val="FFFFFF"/>
                </a:solidFill>
                <a:latin typeface="+mj-lt"/>
                <a:ea typeface="+mj-ea"/>
                <a:cs typeface="+mj-cs"/>
              </a:rPr>
              <a:t>Methods</a:t>
            </a:r>
            <a:br>
              <a:rPr lang="en-US" sz="4000" b="1" kern="1200" dirty="0">
                <a:ln w="6350">
                  <a:noFill/>
                </a:ln>
                <a:solidFill>
                  <a:srgbClr val="FFFFFF"/>
                </a:solidFill>
                <a:latin typeface="+mj-lt"/>
                <a:ea typeface="+mj-ea"/>
                <a:cs typeface="+mj-cs"/>
              </a:rPr>
            </a:br>
            <a:r>
              <a:rPr lang="en-US" sz="4000" b="1" kern="1200" dirty="0">
                <a:ln w="6350">
                  <a:noFill/>
                </a:ln>
                <a:solidFill>
                  <a:srgbClr val="FFFFFF"/>
                </a:solidFill>
                <a:latin typeface="+mj-lt"/>
                <a:ea typeface="+mj-ea"/>
                <a:cs typeface="+mj-cs"/>
              </a:rPr>
              <a:t>(Deep Learning Framework)</a:t>
            </a:r>
            <a:endParaRPr lang="en-US" sz="4000" kern="1200" dirty="0">
              <a:ln w="6350">
                <a:noFill/>
              </a:ln>
              <a:solidFill>
                <a:srgbClr val="FFFFFF"/>
              </a:solidFill>
              <a:latin typeface="+mj-lt"/>
              <a:ea typeface="+mj-ea"/>
              <a:cs typeface="+mj-cs"/>
            </a:endParaRPr>
          </a:p>
        </p:txBody>
      </p:sp>
      <p:sp>
        <p:nvSpPr>
          <p:cNvPr id="7" name="TextBox 6">
            <a:extLst>
              <a:ext uri="{FF2B5EF4-FFF2-40B4-BE49-F238E27FC236}">
                <a16:creationId xmlns:a16="http://schemas.microsoft.com/office/drawing/2014/main" id="{E2E3D2DE-9E68-D284-A647-C19D7B269FDF}"/>
              </a:ext>
            </a:extLst>
          </p:cNvPr>
          <p:cNvSpPr txBox="1"/>
          <p:nvPr/>
        </p:nvSpPr>
        <p:spPr>
          <a:xfrm>
            <a:off x="6503158" y="649480"/>
            <a:ext cx="4862447" cy="5546047"/>
          </a:xfrm>
          <a:prstGeom prst="rect">
            <a:avLst/>
          </a:prstGeom>
        </p:spPr>
        <p:txBody>
          <a:bodyPr vert="horz" lIns="91440" tIns="45720" rIns="91440" bIns="45720" rtlCol="0" anchor="ctr">
            <a:normAutofit fontScale="92500" lnSpcReduction="10000"/>
          </a:bodyPr>
          <a:lstStyle/>
          <a:p>
            <a:pPr algn="ctr"/>
            <a:r>
              <a:rPr lang="en-US" b="1" u="sng" dirty="0"/>
              <a:t>Core CNN Layers</a:t>
            </a:r>
          </a:p>
          <a:p>
            <a:endParaRPr lang="en-US" dirty="0"/>
          </a:p>
          <a:p>
            <a:r>
              <a:rPr lang="en-US" b="1" dirty="0"/>
              <a:t>Convolutional Layers:</a:t>
            </a:r>
            <a:r>
              <a:rPr lang="en-US" dirty="0"/>
              <a:t> Detect patterns in EEG signals, both over time (temporal) and across electrodes (spatial).</a:t>
            </a:r>
          </a:p>
          <a:p>
            <a:endParaRPr lang="en-US" dirty="0"/>
          </a:p>
          <a:p>
            <a:r>
              <a:rPr lang="en-US" b="1" dirty="0"/>
              <a:t>ReLU Activation:</a:t>
            </a:r>
            <a:r>
              <a:rPr lang="en-US" dirty="0"/>
              <a:t> Adds non-linearity so the network can learn more complex brainwave features.</a:t>
            </a:r>
          </a:p>
          <a:p>
            <a:endParaRPr lang="en-US" dirty="0"/>
          </a:p>
          <a:p>
            <a:r>
              <a:rPr lang="en-US" b="1" dirty="0"/>
              <a:t>Pooling Layers:</a:t>
            </a:r>
            <a:r>
              <a:rPr lang="en-US" dirty="0"/>
              <a:t> Downsample data to reduce noise and improve generalisation.</a:t>
            </a:r>
          </a:p>
          <a:p>
            <a:endParaRPr lang="en-US" dirty="0"/>
          </a:p>
          <a:p>
            <a:pPr algn="ctr"/>
            <a:r>
              <a:rPr lang="en-US" b="1" u="sng" dirty="0"/>
              <a:t>Regularisation and Classification</a:t>
            </a:r>
          </a:p>
          <a:p>
            <a:endParaRPr lang="en-US" dirty="0"/>
          </a:p>
          <a:p>
            <a:r>
              <a:rPr lang="en-US" b="1" dirty="0"/>
              <a:t>Dropout Layers:</a:t>
            </a:r>
            <a:r>
              <a:rPr lang="en-US" dirty="0"/>
              <a:t> Randomly deactivate neurons during training to prevent overfitting.</a:t>
            </a:r>
          </a:p>
          <a:p>
            <a:endParaRPr lang="en-US" dirty="0"/>
          </a:p>
          <a:p>
            <a:r>
              <a:rPr lang="en-US" b="1" dirty="0"/>
              <a:t>Fully Connected Layers:</a:t>
            </a:r>
            <a:r>
              <a:rPr lang="en-US" dirty="0"/>
              <a:t> Combine features and make the final decision.</a:t>
            </a:r>
          </a:p>
          <a:p>
            <a:endParaRPr lang="en-US" dirty="0"/>
          </a:p>
          <a:p>
            <a:r>
              <a:rPr lang="en-US" b="1" dirty="0"/>
              <a:t>Softmax + Classification:</a:t>
            </a:r>
            <a:r>
              <a:rPr lang="en-US" dirty="0"/>
              <a:t> Outputs a probability for each subject, choosing the most likely one.</a:t>
            </a:r>
          </a:p>
          <a:p>
            <a:endParaRPr lang="en-US" dirty="0"/>
          </a:p>
        </p:txBody>
      </p:sp>
      <p:sp>
        <p:nvSpPr>
          <p:cNvPr id="5" name="TextBox 4">
            <a:extLst>
              <a:ext uri="{FF2B5EF4-FFF2-40B4-BE49-F238E27FC236}">
                <a16:creationId xmlns:a16="http://schemas.microsoft.com/office/drawing/2014/main" id="{16AD9765-DD91-9626-FA1F-484C5FE6EFB3}"/>
              </a:ext>
            </a:extLst>
          </p:cNvPr>
          <p:cNvSpPr txBox="1"/>
          <p:nvPr/>
        </p:nvSpPr>
        <p:spPr>
          <a:xfrm>
            <a:off x="976713" y="2344319"/>
            <a:ext cx="5754896" cy="31974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440923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03A8FD-3012-71C3-FFE4-E1C4A773291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05C9A1-E5BF-C0E0-663D-6E45BDAA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6134B25-E5A2-87B7-2118-23864C033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1ADC6FB-5875-832D-B219-DE590606F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50CFD3-A734-A5CE-AD6F-7A42FDD5C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D5AD4D6-9575-7947-BC0D-668314AC7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2C1ECD22-3AED-AD9F-2C9D-3F4E58192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DF9D19-CC8D-5977-3417-3E7C58BD5966}"/>
              </a:ext>
            </a:extLst>
          </p:cNvPr>
          <p:cNvSpPr>
            <a:spLocks noGrp="1"/>
          </p:cNvSpPr>
          <p:nvPr>
            <p:ph type="title"/>
          </p:nvPr>
        </p:nvSpPr>
        <p:spPr>
          <a:xfrm>
            <a:off x="826396" y="586855"/>
            <a:ext cx="4230100" cy="3387497"/>
          </a:xfrm>
        </p:spPr>
        <p:txBody>
          <a:bodyPr anchor="b">
            <a:normAutofit/>
          </a:bodyPr>
          <a:lstStyle/>
          <a:p>
            <a:pPr algn="ctr"/>
            <a:r>
              <a:rPr lang="en-US" sz="4000" b="1" dirty="0">
                <a:solidFill>
                  <a:schemeClr val="bg1"/>
                </a:solidFill>
              </a:rPr>
              <a:t>Our Custom-Built CNN for EEG Signals</a:t>
            </a:r>
            <a:endParaRPr lang="en-GB" sz="4000" b="1" dirty="0">
              <a:solidFill>
                <a:schemeClr val="bg1"/>
              </a:solidFill>
            </a:endParaRPr>
          </a:p>
        </p:txBody>
      </p:sp>
      <p:sp>
        <p:nvSpPr>
          <p:cNvPr id="4" name="Rectangle 1">
            <a:extLst>
              <a:ext uri="{FF2B5EF4-FFF2-40B4-BE49-F238E27FC236}">
                <a16:creationId xmlns:a16="http://schemas.microsoft.com/office/drawing/2014/main" id="{8A45177A-6460-4173-452A-90555E111C9D}"/>
              </a:ext>
            </a:extLst>
          </p:cNvPr>
          <p:cNvSpPr>
            <a:spLocks noGrp="1" noChangeArrowheads="1"/>
          </p:cNvSpPr>
          <p:nvPr>
            <p:ph idx="1"/>
          </p:nvPr>
        </p:nvSpPr>
        <p:spPr bwMode="auto">
          <a:xfrm>
            <a:off x="6218677" y="870744"/>
            <a:ext cx="4862447" cy="53412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p>
            <a:pPr marL="0" indent="0">
              <a:buNone/>
            </a:pPr>
            <a:r>
              <a:rPr lang="en-MY" sz="1800" b="1" dirty="0"/>
              <a:t>Input</a:t>
            </a:r>
            <a:br>
              <a:rPr lang="en-MY" sz="1800" dirty="0"/>
            </a:br>
            <a:r>
              <a:rPr lang="en-MY" sz="1800" dirty="0"/>
              <a:t>→ </a:t>
            </a:r>
            <a:r>
              <a:rPr lang="en-MY" sz="1800" b="1" dirty="0"/>
              <a:t>[14 × 625 × 1]</a:t>
            </a:r>
            <a:r>
              <a:rPr lang="en-MY" sz="1800" dirty="0"/>
              <a:t> EEG segment (14 channels, 5s @125Hz, z-scored)</a:t>
            </a:r>
          </a:p>
          <a:p>
            <a:pPr marL="0" indent="0">
              <a:buNone/>
            </a:pPr>
            <a:r>
              <a:rPr lang="en-MY" sz="1800" b="1" dirty="0"/>
              <a:t>Feature Extraction Stack:</a:t>
            </a:r>
            <a:endParaRPr lang="en-MY" sz="1800" dirty="0"/>
          </a:p>
          <a:p>
            <a:r>
              <a:rPr lang="en-MY" sz="1800" dirty="0"/>
              <a:t>Conv1 [5×15], BN, ReLU → [10 × 611 × 32]</a:t>
            </a:r>
          </a:p>
          <a:p>
            <a:r>
              <a:rPr lang="en-MY" sz="1800" dirty="0"/>
              <a:t>Pool1 [2×2] → [5 × 305 × 32]</a:t>
            </a:r>
          </a:p>
          <a:p>
            <a:r>
              <a:rPr lang="en-MY" sz="1800" dirty="0"/>
              <a:t>Conv2 [5×15], BN, ReLU → [1 × 291 × 64]</a:t>
            </a:r>
          </a:p>
          <a:p>
            <a:r>
              <a:rPr lang="en-MY" sz="1800" dirty="0"/>
              <a:t>Pool2 [1×2] → [1 × 145 × 64]</a:t>
            </a:r>
          </a:p>
          <a:p>
            <a:r>
              <a:rPr lang="en-MY" sz="1800" dirty="0"/>
              <a:t>Conv3 [1×15], BN, ReLU → [1 × 131 × 128]</a:t>
            </a:r>
          </a:p>
          <a:p>
            <a:r>
              <a:rPr lang="en-MY" sz="1800" dirty="0"/>
              <a:t>Dropout (30%)</a:t>
            </a:r>
          </a:p>
          <a:p>
            <a:r>
              <a:rPr lang="en-MY" sz="1800" dirty="0"/>
              <a:t>Pool3 [1×5] → [1 × 26 × 128]</a:t>
            </a:r>
          </a:p>
          <a:p>
            <a:r>
              <a:rPr lang="en-MY" sz="1800" dirty="0"/>
              <a:t>Conv4 [1×13], BN, ReLU → [1 × 14 × 256]</a:t>
            </a:r>
          </a:p>
          <a:p>
            <a:r>
              <a:rPr lang="en-MY" sz="1800" dirty="0"/>
              <a:t>Conv5 [1×14], BN, ReLU → [1 × 1 × 512]</a:t>
            </a:r>
          </a:p>
          <a:p>
            <a:pPr marL="0" indent="0">
              <a:buNone/>
            </a:pPr>
            <a:r>
              <a:rPr lang="en-MY" sz="1800" b="1" dirty="0"/>
              <a:t>Classifier Head:</a:t>
            </a:r>
            <a:endParaRPr lang="en-MY" sz="1800" dirty="0"/>
          </a:p>
          <a:p>
            <a:r>
              <a:rPr lang="en-MY" sz="1800" dirty="0"/>
              <a:t>Flatten → [512]</a:t>
            </a:r>
          </a:p>
          <a:p>
            <a:r>
              <a:rPr lang="en-MY" sz="1800" dirty="0"/>
              <a:t>FC1 [256], BN, ReLU, Dropout (50%)</a:t>
            </a:r>
          </a:p>
          <a:p>
            <a:r>
              <a:rPr lang="en-MY" sz="1800" dirty="0"/>
              <a:t>FC2 [128], BN, ReLU, Dropout (40%)</a:t>
            </a:r>
          </a:p>
          <a:p>
            <a:r>
              <a:rPr lang="en-MY" sz="1800" dirty="0"/>
              <a:t>FC Output [25 Subjects], Softmax → Classification</a:t>
            </a:r>
          </a:p>
          <a:p>
            <a:pPr marL="0" marR="0" lvl="0" indent="0" defTabSz="914400" rtl="0" eaLnBrk="0" fontAlgn="base" latinLnBrk="0" hangingPunct="0">
              <a:spcBef>
                <a:spcPct val="0"/>
              </a:spcBef>
              <a:spcAft>
                <a:spcPct val="0"/>
              </a:spcAft>
              <a:buClrTx/>
              <a:buSzTx/>
              <a:buNone/>
              <a:tabLst/>
            </a:pPr>
            <a:endParaRPr kumimoji="0" lang="en-US" altLang="en-US" sz="1800" b="1"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75255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2436AE-77A8-B001-81B7-FE01215C200F}"/>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BC3F14-11F4-6DF0-8E1C-E0D90B9FF538}"/>
              </a:ext>
            </a:extLst>
          </p:cNvPr>
          <p:cNvSpPr/>
          <p:nvPr/>
        </p:nvSpPr>
        <p:spPr>
          <a:xfrm>
            <a:off x="0" y="482321"/>
            <a:ext cx="12188951" cy="101682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FF21DE6E-FEB0-AACA-AE92-D459AED828C5}"/>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b="1" kern="1200" dirty="0">
                <a:solidFill>
                  <a:schemeClr val="bg1"/>
                </a:solidFill>
                <a:latin typeface="+mj-lt"/>
                <a:ea typeface="+mj-ea"/>
                <a:cs typeface="+mj-cs"/>
              </a:rPr>
              <a:t>Results and Performance</a:t>
            </a:r>
          </a:p>
        </p:txBody>
      </p:sp>
      <p:pic>
        <p:nvPicPr>
          <p:cNvPr id="7" name="Picture 6" descr="A screenshot of a graph&#10;&#10;AI-generated content may be incorrect.">
            <a:extLst>
              <a:ext uri="{FF2B5EF4-FFF2-40B4-BE49-F238E27FC236}">
                <a16:creationId xmlns:a16="http://schemas.microsoft.com/office/drawing/2014/main" id="{F666589F-B44F-397F-EF05-5D9A9BFFE0D7}"/>
              </a:ext>
            </a:extLst>
          </p:cNvPr>
          <p:cNvPicPr>
            <a:picLocks noChangeAspect="1"/>
          </p:cNvPicPr>
          <p:nvPr/>
        </p:nvPicPr>
        <p:blipFill>
          <a:blip r:embed="rId3"/>
          <a:srcRect r="-2" b="13777"/>
          <a:stretch>
            <a:fillRect/>
          </a:stretch>
        </p:blipFill>
        <p:spPr>
          <a:xfrm>
            <a:off x="198741" y="2410448"/>
            <a:ext cx="5803323" cy="3890357"/>
          </a:xfrm>
          <a:prstGeom prst="rect">
            <a:avLst/>
          </a:prstGeom>
        </p:spPr>
      </p:pic>
      <p:pic>
        <p:nvPicPr>
          <p:cNvPr id="5" name="Content Placeholder 4" descr="A screenshot of a computer&#10;&#10;AI-generated content may be incorrect.">
            <a:extLst>
              <a:ext uri="{FF2B5EF4-FFF2-40B4-BE49-F238E27FC236}">
                <a16:creationId xmlns:a16="http://schemas.microsoft.com/office/drawing/2014/main" id="{E9CAC14E-493E-C4A4-0D68-D2A73E6D38C2}"/>
              </a:ext>
            </a:extLst>
          </p:cNvPr>
          <p:cNvPicPr>
            <a:picLocks noGrp="1" noChangeAspect="1"/>
          </p:cNvPicPr>
          <p:nvPr>
            <p:ph idx="1"/>
          </p:nvPr>
        </p:nvPicPr>
        <p:blipFill>
          <a:blip r:embed="rId4"/>
          <a:srcRect r="22432" b="2"/>
          <a:stretch>
            <a:fillRect/>
          </a:stretch>
        </p:blipFill>
        <p:spPr bwMode="auto">
          <a:xfrm>
            <a:off x="6189934" y="2410448"/>
            <a:ext cx="5803323" cy="38903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407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94EFB1-52AD-5885-010D-411892B8B367}"/>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D6556C-4DB4-32C1-74AD-EE7765EDDC3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Results and Performance</a:t>
            </a:r>
          </a:p>
        </p:txBody>
      </p:sp>
      <p:pic>
        <p:nvPicPr>
          <p:cNvPr id="6" name="Content Placeholder 5" descr="A graph of blue and red bars&#10;&#10;AI-generated content may be incorrect.">
            <a:extLst>
              <a:ext uri="{FF2B5EF4-FFF2-40B4-BE49-F238E27FC236}">
                <a16:creationId xmlns:a16="http://schemas.microsoft.com/office/drawing/2014/main" id="{FCF613AE-7D3B-CCCB-3EC3-7F24220D9D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2580" y="1517168"/>
            <a:ext cx="10166840" cy="5058003"/>
          </a:xfrm>
          <a:prstGeom prst="rect">
            <a:avLst/>
          </a:prstGeom>
        </p:spPr>
      </p:pic>
    </p:spTree>
    <p:extLst>
      <p:ext uri="{BB962C8B-B14F-4D97-AF65-F5344CB8AC3E}">
        <p14:creationId xmlns:p14="http://schemas.microsoft.com/office/powerpoint/2010/main" val="1835919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D4897D-EC35-C000-108E-B236089378B8}"/>
              </a:ext>
            </a:extLst>
          </p:cNvPr>
          <p:cNvSpPr>
            <a:spLocks noGrp="1"/>
          </p:cNvSpPr>
          <p:nvPr>
            <p:ph type="title"/>
          </p:nvPr>
        </p:nvSpPr>
        <p:spPr>
          <a:xfrm>
            <a:off x="1371599" y="294538"/>
            <a:ext cx="9895951" cy="1033669"/>
          </a:xfrm>
        </p:spPr>
        <p:txBody>
          <a:bodyPr>
            <a:normAutofit/>
          </a:bodyPr>
          <a:lstStyle/>
          <a:p>
            <a:pPr algn="ctr"/>
            <a:r>
              <a:rPr lang="en-US" sz="4000" b="1" dirty="0">
                <a:solidFill>
                  <a:srgbClr val="FFFFFF"/>
                </a:solidFill>
              </a:rPr>
              <a:t>Interpreting the Results</a:t>
            </a:r>
            <a:endParaRPr lang="en-GB" sz="4000" b="1" dirty="0">
              <a:solidFill>
                <a:srgbClr val="FFFFFF"/>
              </a:solidFill>
            </a:endParaRPr>
          </a:p>
        </p:txBody>
      </p:sp>
      <p:sp>
        <p:nvSpPr>
          <p:cNvPr id="4" name="Rectangle 1">
            <a:extLst>
              <a:ext uri="{FF2B5EF4-FFF2-40B4-BE49-F238E27FC236}">
                <a16:creationId xmlns:a16="http://schemas.microsoft.com/office/drawing/2014/main" id="{475E26E1-AD02-5752-3068-5122B3B959EE}"/>
              </a:ext>
            </a:extLst>
          </p:cNvPr>
          <p:cNvSpPr>
            <a:spLocks noGrp="1" noChangeArrowheads="1"/>
          </p:cNvSpPr>
          <p:nvPr>
            <p:ph idx="1"/>
          </p:nvPr>
        </p:nvSpPr>
        <p:spPr bwMode="auto">
          <a:xfrm>
            <a:off x="0" y="1622744"/>
            <a:ext cx="12191995" cy="523525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indent="0">
              <a:buNone/>
            </a:pPr>
            <a:r>
              <a:rPr lang="en-US" sz="1400" b="1" dirty="0"/>
              <a:t>Key Observations</a:t>
            </a:r>
          </a:p>
          <a:p>
            <a:r>
              <a:rPr lang="en-US" sz="1400" b="1" dirty="0"/>
              <a:t>Overall Accuracy:</a:t>
            </a:r>
            <a:br>
              <a:rPr lang="en-US" sz="1400" dirty="0"/>
            </a:br>
            <a:r>
              <a:rPr lang="en-US" sz="1400" dirty="0"/>
              <a:t>The model correctly identified 22 out of 25 subjects (88% accuracy) — strong performance for a 25-way classification problem using only 5-second EEG clips.</a:t>
            </a:r>
          </a:p>
          <a:p>
            <a:r>
              <a:rPr lang="en-US" sz="1400" b="1" dirty="0"/>
              <a:t>High Confidence Subjects:</a:t>
            </a:r>
            <a:br>
              <a:rPr lang="en-US" sz="1400" dirty="0"/>
            </a:br>
            <a:r>
              <a:rPr lang="en-US" sz="1400" dirty="0"/>
              <a:t>Some subjects (e.g. Sawyer – 100%, Nashreena – 92.5%, Liam – 82.5%) were classified with very high confidence, suggesting consistent EEG patterns across their templates.</a:t>
            </a:r>
          </a:p>
          <a:p>
            <a:r>
              <a:rPr lang="en-US" sz="1400" b="1" dirty="0"/>
              <a:t>Misclassifications:</a:t>
            </a:r>
          </a:p>
          <a:p>
            <a:pPr lvl="1"/>
            <a:r>
              <a:rPr lang="en-US" sz="1100" dirty="0"/>
              <a:t>Frederick, Hiroki, and Tony were incorrectly identified.</a:t>
            </a:r>
          </a:p>
          <a:p>
            <a:pPr lvl="1"/>
            <a:r>
              <a:rPr lang="en-US" sz="1100" dirty="0"/>
              <a:t>These subjects had lower confidence scores (≤ 40%) — indicating possible overlap in EEG features with others or high intra-subject variability.</a:t>
            </a:r>
          </a:p>
          <a:p>
            <a:pPr marL="0" indent="0">
              <a:buNone/>
            </a:pPr>
            <a:r>
              <a:rPr lang="en-US" sz="1400" dirty="0"/>
              <a:t> </a:t>
            </a:r>
            <a:r>
              <a:rPr lang="en-US" sz="1400" b="1" dirty="0"/>
              <a:t>Confidence Spread</a:t>
            </a:r>
          </a:p>
          <a:p>
            <a:r>
              <a:rPr lang="en-US" sz="1400" dirty="0"/>
              <a:t>Confidence ranged from 22.5% to 100% across subjects.</a:t>
            </a:r>
          </a:p>
          <a:p>
            <a:r>
              <a:rPr lang="en-US" sz="1400" dirty="0"/>
              <a:t>Average: 51% – above chance level (4%) in a 25-class problem, showing the model learned meaningful distinctions.</a:t>
            </a:r>
          </a:p>
          <a:p>
            <a:r>
              <a:rPr lang="en-US" sz="1400" dirty="0"/>
              <a:t>Lower confidence does not always mean wrong but does signal uncertainty.</a:t>
            </a:r>
          </a:p>
          <a:p>
            <a:pPr marL="0" indent="0">
              <a:buNone/>
            </a:pPr>
            <a:r>
              <a:rPr lang="en-US" sz="1400" dirty="0"/>
              <a:t> </a:t>
            </a:r>
            <a:r>
              <a:rPr lang="en-US" sz="1400" b="1" dirty="0"/>
              <a:t>What This Tells Us</a:t>
            </a:r>
          </a:p>
          <a:p>
            <a:r>
              <a:rPr lang="en-US" sz="1400" dirty="0"/>
              <a:t>EEG segments do carry discriminative features for identity.</a:t>
            </a:r>
          </a:p>
          <a:p>
            <a:r>
              <a:rPr lang="en-US" sz="1400" dirty="0"/>
              <a:t>Some users may be inherently easier to identify due to stable EEG patterns.</a:t>
            </a:r>
          </a:p>
          <a:p>
            <a:r>
              <a:rPr lang="en-US" sz="1400" dirty="0"/>
              <a:t>More data per subject could help reduce uncertainty and boost confidence.</a:t>
            </a:r>
          </a:p>
        </p:txBody>
      </p:sp>
    </p:spTree>
    <p:extLst>
      <p:ext uri="{BB962C8B-B14F-4D97-AF65-F5344CB8AC3E}">
        <p14:creationId xmlns:p14="http://schemas.microsoft.com/office/powerpoint/2010/main" val="1528558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a diagram&#10;&#10;Description automatically generated">
            <a:extLst>
              <a:ext uri="{FF2B5EF4-FFF2-40B4-BE49-F238E27FC236}">
                <a16:creationId xmlns:a16="http://schemas.microsoft.com/office/drawing/2014/main" id="{05232222-DD0F-86AD-7144-54C28668C6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014" y="98739"/>
            <a:ext cx="4776485" cy="6368649"/>
          </a:xfrm>
          <a:prstGeom prst="rect">
            <a:avLst/>
          </a:prstGeom>
        </p:spPr>
      </p:pic>
      <p:sp>
        <p:nvSpPr>
          <p:cNvPr id="26" name="Content Placeholder 25">
            <a:extLst>
              <a:ext uri="{FF2B5EF4-FFF2-40B4-BE49-F238E27FC236}">
                <a16:creationId xmlns:a16="http://schemas.microsoft.com/office/drawing/2014/main" id="{9F706DBD-EFE4-476F-5A60-1546A69698E7}"/>
              </a:ext>
            </a:extLst>
          </p:cNvPr>
          <p:cNvSpPr>
            <a:spLocks noGrp="1"/>
          </p:cNvSpPr>
          <p:nvPr>
            <p:ph idx="1"/>
          </p:nvPr>
        </p:nvSpPr>
        <p:spPr>
          <a:xfrm>
            <a:off x="5596502" y="2405894"/>
            <a:ext cx="5754896" cy="3197464"/>
          </a:xfrm>
        </p:spPr>
        <p:txBody>
          <a:bodyPr anchor="t">
            <a:normAutofit/>
          </a:bodyPr>
          <a:lstStyle/>
          <a:p>
            <a:pPr marL="0" indent="0" algn="ctr">
              <a:buNone/>
            </a:pPr>
            <a:r>
              <a:rPr lang="en-US" sz="4800" b="1" dirty="0">
                <a:latin typeface="+mj-lt"/>
              </a:rPr>
              <a:t>Brief Overview of Research Project</a:t>
            </a:r>
          </a:p>
        </p:txBody>
      </p:sp>
      <p:sp>
        <p:nvSpPr>
          <p:cNvPr id="31" name="Rectangle 3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8750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7509B3-D9D0-5AE4-2030-A225EAD4AF04}"/>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1213788D-7230-B229-7865-703855AD64E7}"/>
              </a:ext>
            </a:extLst>
          </p:cNvPr>
          <p:cNvPicPr>
            <a:picLocks noChangeAspect="1"/>
          </p:cNvPicPr>
          <p:nvPr/>
        </p:nvPicPr>
        <p:blipFill>
          <a:blip r:embed="rId3">
            <a:duotone>
              <a:schemeClr val="bg2">
                <a:shade val="45000"/>
                <a:satMod val="135000"/>
              </a:schemeClr>
              <a:prstClr val="white"/>
            </a:duotone>
          </a:blip>
          <a:srcRect t="23103" r="9091"/>
          <a:stretch/>
        </p:blipFill>
        <p:spPr>
          <a:xfrm>
            <a:off x="-20" y="10"/>
            <a:ext cx="12191980" cy="6857990"/>
          </a:xfrm>
          <a:prstGeom prst="rect">
            <a:avLst/>
          </a:prstGeom>
        </p:spPr>
      </p:pic>
      <p:sp>
        <p:nvSpPr>
          <p:cNvPr id="48" name="Rectangle 4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Title 11">
            <a:extLst>
              <a:ext uri="{FF2B5EF4-FFF2-40B4-BE49-F238E27FC236}">
                <a16:creationId xmlns:a16="http://schemas.microsoft.com/office/drawing/2014/main" id="{B5E5765C-6190-6AA8-8C77-4D3FFBF6FB9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b="1" kern="1200" noProof="0" dirty="0">
                <a:latin typeface="+mj-lt"/>
                <a:ea typeface="+mj-ea"/>
                <a:cs typeface="+mj-cs"/>
              </a:rPr>
              <a:t>Abstract</a:t>
            </a:r>
          </a:p>
        </p:txBody>
      </p:sp>
      <p:graphicFrame>
        <p:nvGraphicFramePr>
          <p:cNvPr id="14" name="TextBox 1">
            <a:extLst>
              <a:ext uri="{FF2B5EF4-FFF2-40B4-BE49-F238E27FC236}">
                <a16:creationId xmlns:a16="http://schemas.microsoft.com/office/drawing/2014/main" id="{C3500933-1A59-1CC9-3FBE-DE01723882F7}"/>
              </a:ext>
            </a:extLst>
          </p:cNvPr>
          <p:cNvGraphicFramePr/>
          <p:nvPr>
            <p:extLst>
              <p:ext uri="{D42A27DB-BD31-4B8C-83A1-F6EECF244321}">
                <p14:modId xmlns:p14="http://schemas.microsoft.com/office/powerpoint/2010/main" val="14329788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642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A585FE-52FD-80EB-C76F-F2500F767593}"/>
              </a:ext>
            </a:extLst>
          </p:cNvPr>
          <p:cNvSpPr>
            <a:spLocks noGrp="1"/>
          </p:cNvSpPr>
          <p:nvPr>
            <p:ph type="title"/>
          </p:nvPr>
        </p:nvSpPr>
        <p:spPr>
          <a:xfrm>
            <a:off x="491921" y="-534299"/>
            <a:ext cx="7153493" cy="1642970"/>
          </a:xfrm>
        </p:spPr>
        <p:txBody>
          <a:bodyPr anchor="b">
            <a:normAutofit/>
          </a:bodyPr>
          <a:lstStyle/>
          <a:p>
            <a:r>
              <a:rPr lang="en-US" sz="4000" b="1" dirty="0">
                <a:latin typeface="Bierstadt Display"/>
              </a:rPr>
              <a:t>Limitations and Future Plans</a:t>
            </a:r>
            <a:endParaRPr lang="en-US" sz="4000" b="1" dirty="0"/>
          </a:p>
        </p:txBody>
      </p:sp>
      <p:sp>
        <p:nvSpPr>
          <p:cNvPr id="3" name="Content Placeholder 2">
            <a:extLst>
              <a:ext uri="{FF2B5EF4-FFF2-40B4-BE49-F238E27FC236}">
                <a16:creationId xmlns:a16="http://schemas.microsoft.com/office/drawing/2014/main" id="{B8FADCB7-286E-8109-BC48-7440A436599F}"/>
              </a:ext>
            </a:extLst>
          </p:cNvPr>
          <p:cNvSpPr>
            <a:spLocks noGrp="1"/>
          </p:cNvSpPr>
          <p:nvPr>
            <p:ph idx="1"/>
          </p:nvPr>
        </p:nvSpPr>
        <p:spPr>
          <a:xfrm>
            <a:off x="0" y="1108671"/>
            <a:ext cx="8123333" cy="5749316"/>
          </a:xfrm>
        </p:spPr>
        <p:txBody>
          <a:bodyPr vert="horz" lIns="91440" tIns="45720" rIns="91440" bIns="45720" rtlCol="0" anchor="t">
            <a:normAutofit/>
          </a:bodyPr>
          <a:lstStyle/>
          <a:p>
            <a:pPr marL="0" indent="0" algn="ctr">
              <a:buNone/>
            </a:pPr>
            <a:endParaRPr lang="en-US" sz="1400" b="1" u="sng" dirty="0"/>
          </a:p>
          <a:p>
            <a:pPr marL="0" indent="0" algn="ctr">
              <a:buNone/>
            </a:pPr>
            <a:r>
              <a:rPr lang="en-US" sz="1400" b="1" u="sng" dirty="0"/>
              <a:t>Limitations</a:t>
            </a:r>
            <a:endParaRPr lang="en-US" sz="1400" u="sng" dirty="0"/>
          </a:p>
          <a:p>
            <a:r>
              <a:rPr lang="en-US" sz="1400" dirty="0"/>
              <a:t>Small dataset: Only 25 subjects.</a:t>
            </a:r>
          </a:p>
          <a:p>
            <a:r>
              <a:rPr lang="en-US" sz="1400" dirty="0"/>
              <a:t>Risk of overfitting due to limited variation.</a:t>
            </a:r>
          </a:p>
          <a:p>
            <a:r>
              <a:rPr lang="en-US" sz="1400" dirty="0"/>
              <a:t>Some subjects had low confidence (e.g. </a:t>
            </a:r>
            <a:r>
              <a:rPr lang="en-US" sz="1400" dirty="0" err="1"/>
              <a:t>Ahra</a:t>
            </a:r>
            <a:r>
              <a:rPr lang="en-US" sz="1400" dirty="0"/>
              <a:t>, Tony).</a:t>
            </a:r>
          </a:p>
          <a:p>
            <a:r>
              <a:rPr lang="en-US" sz="1400" dirty="0"/>
              <a:t>Closed-set only: No impostor (unknown subject) evaluation.</a:t>
            </a:r>
          </a:p>
          <a:p>
            <a:pPr marL="0" indent="0">
              <a:buNone/>
            </a:pPr>
            <a:endParaRPr lang="en-US" sz="1400" dirty="0"/>
          </a:p>
          <a:p>
            <a:pPr marL="0" indent="0">
              <a:buNone/>
            </a:pPr>
            <a:endParaRPr lang="en-US" sz="1400" dirty="0"/>
          </a:p>
          <a:p>
            <a:pPr marL="0" indent="0" algn="ctr">
              <a:buNone/>
            </a:pPr>
            <a:r>
              <a:rPr lang="en-US" sz="1400" b="1" u="sng" dirty="0"/>
              <a:t>Future Work</a:t>
            </a:r>
            <a:endParaRPr lang="en-US" sz="1400" u="sng" dirty="0"/>
          </a:p>
          <a:p>
            <a:r>
              <a:rPr lang="en-US" sz="1400" dirty="0"/>
              <a:t>Collect more EEG data across multiple days.</a:t>
            </a:r>
          </a:p>
          <a:p>
            <a:r>
              <a:rPr lang="en-US" sz="1400" dirty="0"/>
              <a:t>Add impostor rejection for real-world verification.</a:t>
            </a:r>
          </a:p>
          <a:p>
            <a:r>
              <a:rPr lang="en-US" sz="1400" dirty="0"/>
              <a:t>Explore subject-specific fine-tuning.</a:t>
            </a:r>
          </a:p>
          <a:p>
            <a:r>
              <a:rPr lang="en-US" sz="1400" dirty="0" err="1"/>
              <a:t>Optimise</a:t>
            </a:r>
            <a:r>
              <a:rPr lang="en-US" sz="1400" dirty="0"/>
              <a:t> model for lightweight, real-time use.</a:t>
            </a:r>
          </a:p>
          <a:p>
            <a:r>
              <a:rPr lang="en-US" sz="1400" dirty="0"/>
              <a:t>Test robustness against spoofing or mimicry attacks.</a:t>
            </a:r>
          </a:p>
          <a:p>
            <a:endParaRPr lang="en-US" sz="1400" dirty="0">
              <a:ea typeface="Calibri" panose="020F0502020204030204"/>
              <a:cs typeface="Calibri"/>
            </a:endParaRPr>
          </a:p>
          <a:p>
            <a:pPr>
              <a:buFont typeface="Wingdings" panose="020B0604020202020204" pitchFamily="34" charset="0"/>
              <a:buChar char="v"/>
            </a:pPr>
            <a:endParaRPr lang="en-US" sz="1400" dirty="0">
              <a:latin typeface="Bierstadt Display"/>
            </a:endParaRPr>
          </a:p>
        </p:txBody>
      </p:sp>
      <p:sp>
        <p:nvSpPr>
          <p:cNvPr id="40" name="Rectangle 3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descr="Checkmark">
            <a:extLst>
              <a:ext uri="{FF2B5EF4-FFF2-40B4-BE49-F238E27FC236}">
                <a16:creationId xmlns:a16="http://schemas.microsoft.com/office/drawing/2014/main" id="{EB704327-CF0E-1123-BA2B-9E2512E269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19487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56DECF-7650-87CC-32F4-604AC00C0CA5}"/>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876CDC-49A1-AC17-DFCF-72E7417BB971}"/>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ctr"/>
            <a:r>
              <a:rPr lang="en-US" sz="4000" b="1" kern="1200" dirty="0">
                <a:ln w="6350">
                  <a:noFill/>
                </a:ln>
                <a:solidFill>
                  <a:srgbClr val="FFFFFF"/>
                </a:solidFill>
                <a:latin typeface="+mj-lt"/>
                <a:ea typeface="+mj-ea"/>
                <a:cs typeface="+mj-cs"/>
              </a:rPr>
              <a:t>Conclusion</a:t>
            </a:r>
            <a:endParaRPr lang="en-US" sz="4000" kern="1200" dirty="0">
              <a:ln w="6350">
                <a:noFill/>
              </a:ln>
              <a:solidFill>
                <a:srgbClr val="FFFFFF"/>
              </a:solidFill>
              <a:latin typeface="+mj-lt"/>
              <a:ea typeface="+mj-ea"/>
              <a:cs typeface="+mj-cs"/>
            </a:endParaRPr>
          </a:p>
        </p:txBody>
      </p:sp>
      <p:graphicFrame>
        <p:nvGraphicFramePr>
          <p:cNvPr id="26" name="Content Placeholder 2">
            <a:extLst>
              <a:ext uri="{FF2B5EF4-FFF2-40B4-BE49-F238E27FC236}">
                <a16:creationId xmlns:a16="http://schemas.microsoft.com/office/drawing/2014/main" id="{DD2D2EDD-D672-9002-326F-FFE5BE483553}"/>
              </a:ext>
            </a:extLst>
          </p:cNvPr>
          <p:cNvGraphicFramePr/>
          <p:nvPr>
            <p:extLst>
              <p:ext uri="{D42A27DB-BD31-4B8C-83A1-F6EECF244321}">
                <p14:modId xmlns:p14="http://schemas.microsoft.com/office/powerpoint/2010/main" val="212886314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A5721D1-CB82-D4A7-D1DA-BD3EAA4458B8}"/>
              </a:ext>
            </a:extLst>
          </p:cNvPr>
          <p:cNvSpPr txBox="1"/>
          <p:nvPr/>
        </p:nvSpPr>
        <p:spPr>
          <a:xfrm>
            <a:off x="17955" y="2873415"/>
            <a:ext cx="1218003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Designed a custom </a:t>
            </a:r>
            <a:r>
              <a:rPr lang="en-US" b="1" dirty="0"/>
              <a:t>CNN</a:t>
            </a:r>
            <a:r>
              <a:rPr lang="en-US" dirty="0"/>
              <a:t> for biometric authentication using </a:t>
            </a:r>
            <a:r>
              <a:rPr lang="en-US" b="1" dirty="0"/>
              <a:t>5-second alpha-band EEG data</a:t>
            </a:r>
            <a:r>
              <a:rPr lang="en-US" dirty="0"/>
              <a:t>.</a:t>
            </a:r>
          </a:p>
          <a:p>
            <a:endParaRPr lang="en-US" dirty="0"/>
          </a:p>
          <a:p>
            <a:pPr marL="285750" indent="-285750">
              <a:buFont typeface="Arial" panose="020B0604020202020204" pitchFamily="34" charset="0"/>
              <a:buChar char="•"/>
            </a:pPr>
            <a:r>
              <a:rPr lang="en-US" dirty="0"/>
              <a:t>Achieved high </a:t>
            </a:r>
            <a:r>
              <a:rPr lang="en-US" b="1" dirty="0"/>
              <a:t>subject-level accuracy of 88.0%</a:t>
            </a:r>
            <a:r>
              <a:rPr lang="en-US" dirty="0"/>
              <a:t> through </a:t>
            </a:r>
            <a:r>
              <a:rPr lang="en-US" b="1" dirty="0"/>
              <a:t>majority voting</a:t>
            </a:r>
            <a:r>
              <a:rPr lang="en-US" dirty="0"/>
              <a:t> across individual template predictions.</a:t>
            </a:r>
          </a:p>
          <a:p>
            <a:endParaRPr lang="en-US" dirty="0"/>
          </a:p>
          <a:p>
            <a:pPr marL="285750" indent="-285750">
              <a:buFont typeface="Arial" panose="020B0604020202020204" pitchFamily="34" charset="0"/>
              <a:buChar char="•"/>
            </a:pPr>
            <a:r>
              <a:rPr lang="en-US" dirty="0"/>
              <a:t>Model was evaluated </a:t>
            </a:r>
            <a:r>
              <a:rPr lang="en-US" b="1" dirty="0"/>
              <a:t>cross-session</a:t>
            </a:r>
            <a:r>
              <a:rPr lang="en-US" dirty="0"/>
              <a:t>, simulating real-world authentication across different recording days.</a:t>
            </a:r>
          </a:p>
          <a:p>
            <a:endParaRPr lang="en-US" dirty="0"/>
          </a:p>
          <a:p>
            <a:pPr marL="285750" indent="-285750">
              <a:buFont typeface="Arial" panose="020B0604020202020204" pitchFamily="34" charset="0"/>
              <a:buChar char="•"/>
            </a:pPr>
            <a:r>
              <a:rPr lang="en-US" dirty="0"/>
              <a:t>Demonstrated the feasibility of </a:t>
            </a:r>
            <a:r>
              <a:rPr lang="en-US" b="1" dirty="0"/>
              <a:t>non-invasive EEG-based identification</a:t>
            </a:r>
            <a:r>
              <a:rPr lang="en-US" dirty="0"/>
              <a:t> using deep learning, even with limited training data.</a:t>
            </a:r>
          </a:p>
          <a:p>
            <a:endParaRPr lang="en-US" dirty="0"/>
          </a:p>
          <a:p>
            <a:pPr marL="285750" indent="-285750">
              <a:buFont typeface="Arial" panose="020B0604020202020204" pitchFamily="34" charset="0"/>
              <a:buChar char="•"/>
            </a:pPr>
            <a:r>
              <a:rPr lang="en-US" dirty="0"/>
              <a:t>Results support the use of </a:t>
            </a:r>
            <a:r>
              <a:rPr lang="en-US" b="1" dirty="0"/>
              <a:t>temporal-spatial EEG features</a:t>
            </a:r>
            <a:r>
              <a:rPr lang="en-US" dirty="0"/>
              <a:t> as reliable biometric traits.</a:t>
            </a:r>
          </a:p>
          <a:p>
            <a:endParaRPr lang="en-GB" dirty="0"/>
          </a:p>
        </p:txBody>
      </p:sp>
    </p:spTree>
    <p:extLst>
      <p:ext uri="{BB962C8B-B14F-4D97-AF65-F5344CB8AC3E}">
        <p14:creationId xmlns:p14="http://schemas.microsoft.com/office/powerpoint/2010/main" val="1086497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0E7C8B-783E-9E36-B59E-37AE54D05A3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5489488-8B32-0106-799A-D671D8ECA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A5B5B6-71BE-9724-DAF9-C85A0CE76EEA}"/>
              </a:ext>
            </a:extLst>
          </p:cNvPr>
          <p:cNvSpPr>
            <a:spLocks noGrp="1"/>
          </p:cNvSpPr>
          <p:nvPr>
            <p:ph type="title"/>
          </p:nvPr>
        </p:nvSpPr>
        <p:spPr>
          <a:xfrm>
            <a:off x="1542068" y="1761431"/>
            <a:ext cx="5754896" cy="1667569"/>
          </a:xfrm>
        </p:spPr>
        <p:txBody>
          <a:bodyPr anchor="b">
            <a:noAutofit/>
          </a:bodyPr>
          <a:lstStyle/>
          <a:p>
            <a:pPr algn="ctr"/>
            <a:r>
              <a:rPr lang="en-US" sz="6600" b="1" dirty="0">
                <a:latin typeface="Bierstadt Display"/>
              </a:rPr>
              <a:t>Any Questions?</a:t>
            </a:r>
          </a:p>
        </p:txBody>
      </p:sp>
      <p:sp>
        <p:nvSpPr>
          <p:cNvPr id="25" name="Rectangle 24">
            <a:extLst>
              <a:ext uri="{FF2B5EF4-FFF2-40B4-BE49-F238E27FC236}">
                <a16:creationId xmlns:a16="http://schemas.microsoft.com/office/drawing/2014/main" id="{E91F025D-8CC8-8FC9-DE89-83EA3DA6C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4B7891-BE90-6381-DB4A-35156D405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C791224-C30C-8562-3CCB-FA1D7D69629E}"/>
              </a:ext>
            </a:extLst>
          </p:cNvPr>
          <p:cNvSpPr txBox="1"/>
          <p:nvPr/>
        </p:nvSpPr>
        <p:spPr>
          <a:xfrm>
            <a:off x="1301395" y="4210259"/>
            <a:ext cx="8153398" cy="1200329"/>
          </a:xfrm>
          <a:prstGeom prst="rect">
            <a:avLst/>
          </a:prstGeom>
          <a:noFill/>
        </p:spPr>
        <p:txBody>
          <a:bodyPr wrap="square" rtlCol="0">
            <a:spAutoFit/>
          </a:bodyPr>
          <a:lstStyle/>
          <a:p>
            <a:r>
              <a:rPr lang="en-US" b="1" dirty="0"/>
              <a:t>Phone Number: +1 901 336 7660</a:t>
            </a:r>
          </a:p>
          <a:p>
            <a:r>
              <a:rPr lang="en-US" b="1" dirty="0"/>
              <a:t>Email:</a:t>
            </a:r>
            <a:r>
              <a:rPr lang="en-US" dirty="0"/>
              <a:t> </a:t>
            </a:r>
            <a:r>
              <a:rPr lang="en-US" dirty="0">
                <a:hlinkClick r:id="rId3"/>
              </a:rPr>
              <a:t>jeyaraj9413@uwlax.edu</a:t>
            </a:r>
            <a:r>
              <a:rPr lang="en-US" dirty="0"/>
              <a:t> or </a:t>
            </a:r>
            <a:r>
              <a:rPr lang="en-US" dirty="0">
                <a:hlinkClick r:id="rId4"/>
              </a:rPr>
              <a:t>aaronaj60@gmail.com</a:t>
            </a:r>
            <a:endParaRPr lang="en-US" dirty="0"/>
          </a:p>
          <a:p>
            <a:br>
              <a:rPr lang="en-US" dirty="0"/>
            </a:br>
            <a:endParaRPr lang="en-GB" dirty="0"/>
          </a:p>
        </p:txBody>
      </p:sp>
      <p:pic>
        <p:nvPicPr>
          <p:cNvPr id="5" name="Picture 4" descr="A qr code on a white background&#10;&#10;AI-generated content may be incorrect.">
            <a:extLst>
              <a:ext uri="{FF2B5EF4-FFF2-40B4-BE49-F238E27FC236}">
                <a16:creationId xmlns:a16="http://schemas.microsoft.com/office/drawing/2014/main" id="{0B94465A-0EB1-F898-45AA-BE4152F6F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636" y="1447412"/>
            <a:ext cx="4175760" cy="4175760"/>
          </a:xfrm>
          <a:prstGeom prst="rect">
            <a:avLst/>
          </a:prstGeom>
        </p:spPr>
      </p:pic>
    </p:spTree>
    <p:extLst>
      <p:ext uri="{BB962C8B-B14F-4D97-AF65-F5344CB8AC3E}">
        <p14:creationId xmlns:p14="http://schemas.microsoft.com/office/powerpoint/2010/main" val="250205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0E9081-1DDC-894C-BFEC-FF43B3D8F29F}"/>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36B93EA-4042-963C-17F3-BB70C3A8E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37B7586-B5E2-675D-5D3D-ED8A64DDB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9572093-E97B-A31A-3366-A4B576527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536135D-AC7D-C86D-6939-C7C9CA967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217AC3-9327-3188-6934-3E4535016364}"/>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ctr"/>
            <a:r>
              <a:rPr lang="en-US" sz="4000" b="1" kern="1200" dirty="0">
                <a:ln w="6350">
                  <a:noFill/>
                </a:ln>
                <a:solidFill>
                  <a:srgbClr val="FFFFFF"/>
                </a:solidFill>
                <a:latin typeface="+mj-lt"/>
                <a:ea typeface="+mj-ea"/>
                <a:cs typeface="+mj-cs"/>
              </a:rPr>
              <a:t>Acknowledgements</a:t>
            </a:r>
            <a:endParaRPr lang="en-US" sz="4000" kern="1200" dirty="0">
              <a:ln w="6350">
                <a:noFill/>
              </a:ln>
              <a:solidFill>
                <a:srgbClr val="FFFFFF"/>
              </a:solidFill>
              <a:latin typeface="+mj-lt"/>
              <a:ea typeface="+mj-ea"/>
              <a:cs typeface="+mj-cs"/>
            </a:endParaRPr>
          </a:p>
        </p:txBody>
      </p:sp>
      <p:graphicFrame>
        <p:nvGraphicFramePr>
          <p:cNvPr id="26" name="Content Placeholder 2">
            <a:extLst>
              <a:ext uri="{FF2B5EF4-FFF2-40B4-BE49-F238E27FC236}">
                <a16:creationId xmlns:a16="http://schemas.microsoft.com/office/drawing/2014/main" id="{9F15A128-F7C9-9701-14AC-22E86A169D4D}"/>
              </a:ext>
            </a:extLst>
          </p:cNvPr>
          <p:cNvGraphicFramePr/>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F559A03-18ED-164B-7009-01F95546EAFC}"/>
              </a:ext>
            </a:extLst>
          </p:cNvPr>
          <p:cNvSpPr txBox="1"/>
          <p:nvPr/>
        </p:nvSpPr>
        <p:spPr>
          <a:xfrm>
            <a:off x="152604" y="2840825"/>
            <a:ext cx="1218003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Deans Distinguished Fellowship Committee</a:t>
            </a:r>
          </a:p>
          <a:p>
            <a:endParaRPr lang="en-US" dirty="0"/>
          </a:p>
          <a:p>
            <a:pPr marL="285750" indent="-285750">
              <a:buFont typeface="Arial" panose="020B0604020202020204" pitchFamily="34" charset="0"/>
              <a:buChar char="•"/>
            </a:pPr>
            <a:r>
              <a:rPr lang="en-US" dirty="0"/>
              <a:t>University of Wisconsin La Crosse Computer Science Department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 Rig Das</a:t>
            </a:r>
          </a:p>
          <a:p>
            <a:endParaRPr lang="en-US" dirty="0"/>
          </a:p>
          <a:p>
            <a:pPr marL="285750" indent="-285750">
              <a:buFont typeface="Arial" panose="020B0604020202020204" pitchFamily="34" charset="0"/>
              <a:buChar char="•"/>
            </a:pPr>
            <a:r>
              <a:rPr lang="en-US" dirty="0"/>
              <a:t>Undergraduate Students: </a:t>
            </a:r>
            <a:r>
              <a:rPr lang="en-MY" dirty="0" err="1"/>
              <a:t>Ahra</a:t>
            </a:r>
            <a:r>
              <a:rPr lang="en-MY" dirty="0"/>
              <a:t> Cho, Fayth Norzin, Hemachandra Konduru, Tham Yi-Ann</a:t>
            </a:r>
            <a:endParaRPr lang="en-US" dirty="0"/>
          </a:p>
          <a:p>
            <a:endParaRPr lang="en-GB" dirty="0"/>
          </a:p>
        </p:txBody>
      </p:sp>
    </p:spTree>
    <p:extLst>
      <p:ext uri="{BB962C8B-B14F-4D97-AF65-F5344CB8AC3E}">
        <p14:creationId xmlns:p14="http://schemas.microsoft.com/office/powerpoint/2010/main" val="2489605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BF8C2C-0A17-BD03-4336-CE45DDB8909E}"/>
              </a:ext>
            </a:extLst>
          </p:cNvPr>
          <p:cNvSpPr>
            <a:spLocks noGrp="1"/>
          </p:cNvSpPr>
          <p:nvPr>
            <p:ph type="title"/>
          </p:nvPr>
        </p:nvSpPr>
        <p:spPr>
          <a:xfrm>
            <a:off x="5596501" y="489508"/>
            <a:ext cx="5754896" cy="1667569"/>
          </a:xfrm>
        </p:spPr>
        <p:txBody>
          <a:bodyPr anchor="b">
            <a:normAutofit/>
          </a:bodyPr>
          <a:lstStyle/>
          <a:p>
            <a:r>
              <a:rPr lang="en-US" sz="4000" b="1" dirty="0">
                <a:latin typeface="Bierstadt Display"/>
              </a:rPr>
              <a:t>References</a:t>
            </a:r>
          </a:p>
        </p:txBody>
      </p:sp>
      <p:pic>
        <p:nvPicPr>
          <p:cNvPr id="7" name="Graphic 6" descr="Robot">
            <a:extLst>
              <a:ext uri="{FF2B5EF4-FFF2-40B4-BE49-F238E27FC236}">
                <a16:creationId xmlns:a16="http://schemas.microsoft.com/office/drawing/2014/main" id="{F42A9F83-90CB-8A91-BB9D-1A385AAFF3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6A59717F-DE00-0CF5-F4B5-B386C5CD2230}"/>
              </a:ext>
            </a:extLst>
          </p:cNvPr>
          <p:cNvSpPr>
            <a:spLocks noGrp="1"/>
          </p:cNvSpPr>
          <p:nvPr>
            <p:ph idx="1"/>
          </p:nvPr>
        </p:nvSpPr>
        <p:spPr>
          <a:xfrm>
            <a:off x="5596501" y="2405893"/>
            <a:ext cx="6207571" cy="3662397"/>
          </a:xfrm>
        </p:spPr>
        <p:txBody>
          <a:bodyPr vert="horz" lIns="91440" tIns="45720" rIns="91440" bIns="45720" rtlCol="0" anchor="t">
            <a:normAutofit fontScale="92500"/>
          </a:bodyPr>
          <a:lstStyle/>
          <a:p>
            <a:pPr>
              <a:buFont typeface="Wingdings" panose="020B0604020202020204" pitchFamily="34" charset="0"/>
              <a:buChar char="v"/>
            </a:pPr>
            <a:r>
              <a:rPr lang="en-US" sz="1400" dirty="0">
                <a:latin typeface="Bierstadt Display"/>
                <a:ea typeface="+mn-lt"/>
                <a:cs typeface="+mn-lt"/>
              </a:rPr>
              <a:t>[1] M. Näpflin, M. Wildi, and J. Sarnthein, “Test–retest reliability of resting EEG spectra validates a statistical signature of persons,” Clinical Neurophysiology, vol. 118, no. 11, pp. 2519–2524, Nov. 2007, doi: https://doi.org/10.1016/j.clinph.2007.07.022.</a:t>
            </a:r>
          </a:p>
          <a:p>
            <a:pPr>
              <a:buFont typeface="Wingdings" panose="020B0604020202020204" pitchFamily="34" charset="0"/>
              <a:buChar char="v"/>
            </a:pPr>
            <a:r>
              <a:rPr lang="en-US" sz="1400" dirty="0">
                <a:latin typeface="Bierstadt Display"/>
                <a:ea typeface="+mn-lt"/>
                <a:cs typeface="+mn-lt"/>
              </a:rPr>
              <a:t>[2] M. Kostílek and J. Št'astný, “EEG biometric identification: Repeatability and influence of movement related EEG,” in 2012 International Conference on Applied Electronics, pp. 147–150.</a:t>
            </a:r>
          </a:p>
          <a:p>
            <a:pPr>
              <a:buFont typeface="Wingdings" panose="020B0604020202020204" pitchFamily="34" charset="0"/>
              <a:buChar char="v"/>
            </a:pPr>
            <a:r>
              <a:rPr lang="en-US" sz="1400" dirty="0">
                <a:latin typeface="Bierstadt Display"/>
                <a:ea typeface="+mn-lt"/>
                <a:cs typeface="+mn-lt"/>
              </a:rPr>
              <a:t>[3] D. L. Rocca, P. Campisi, and G. Scarano, “EEG biometrics for individual recognition in resting state with closed eyes,” in 2012 BIOSIGProceedings of the International Conference of Biometrics Special Interest Group (BIOSIG), pp. 1–12.</a:t>
            </a:r>
          </a:p>
          <a:p>
            <a:pPr>
              <a:buFont typeface="Wingdings" panose="020B0604020202020204" pitchFamily="34" charset="0"/>
              <a:buChar char="v"/>
            </a:pPr>
            <a:r>
              <a:rPr lang="en-US" sz="1400" dirty="0">
                <a:latin typeface="Bierstadt Display"/>
                <a:ea typeface="+mn-lt"/>
                <a:cs typeface="+mn-lt"/>
              </a:rPr>
              <a:t>[4] M. Benomar, S. Cao, M. Vishwanath, K. Vo, and H. Cao, “Investigation of EEG-Based Biometric Identification Using State-of-the-art Neural Architectures on a RealTime Raspberry PiBased System,” Sensors, vol. 22, p. 9547, Dec. 2022, doi: https://doi.org/10.3390/s22239547.</a:t>
            </a:r>
          </a:p>
          <a:p>
            <a:pPr>
              <a:buFont typeface="Wingdings" panose="020B0604020202020204" pitchFamily="34" charset="0"/>
              <a:buChar char="v"/>
            </a:pPr>
            <a:r>
              <a:rPr lang="en-US" sz="1400" dirty="0">
                <a:latin typeface="Bierstadt Display"/>
                <a:ea typeface="+mn-lt"/>
                <a:cs typeface="+mn-lt"/>
              </a:rPr>
              <a:t>[5] L. Ma, J. W. Minett, T. Blu, and W. S. Y. Wang, “Resting State EEG-based biometrics for individual identification using convolutional neural networks,” in 2015 37th Annual International Conference of the IEEE Engineering in Medicine and Biology Society (EMBC), pp. 2848–2851. doi: https://doi.org/10.1109/EMBC.2015.7318985.</a:t>
            </a:r>
          </a:p>
        </p:txBody>
      </p:sp>
      <p:sp>
        <p:nvSpPr>
          <p:cNvPr id="25" name="Rectangle 2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6241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D150F1-B2B4-173B-93AC-550FC967215E}"/>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3A7941A-F33E-A5CC-7E44-A555E5741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6282DA-88BF-BD28-EC07-840EDD67B02D}"/>
              </a:ext>
            </a:extLst>
          </p:cNvPr>
          <p:cNvSpPr>
            <a:spLocks noGrp="1"/>
          </p:cNvSpPr>
          <p:nvPr>
            <p:ph type="title"/>
          </p:nvPr>
        </p:nvSpPr>
        <p:spPr>
          <a:xfrm>
            <a:off x="5596501" y="489508"/>
            <a:ext cx="5754896" cy="1667569"/>
          </a:xfrm>
        </p:spPr>
        <p:txBody>
          <a:bodyPr anchor="b">
            <a:normAutofit/>
          </a:bodyPr>
          <a:lstStyle/>
          <a:p>
            <a:r>
              <a:rPr lang="en-US" sz="4000" b="1" dirty="0">
                <a:latin typeface="Bierstadt Display"/>
              </a:rPr>
              <a:t>References</a:t>
            </a:r>
          </a:p>
        </p:txBody>
      </p:sp>
      <p:pic>
        <p:nvPicPr>
          <p:cNvPr id="7" name="Graphic 6" descr="Robot">
            <a:extLst>
              <a:ext uri="{FF2B5EF4-FFF2-40B4-BE49-F238E27FC236}">
                <a16:creationId xmlns:a16="http://schemas.microsoft.com/office/drawing/2014/main" id="{852CDF55-7EFA-44EB-81C3-B1BEB7BC29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C5A6F949-C166-C1A1-0B3E-797A38C0CACB}"/>
              </a:ext>
            </a:extLst>
          </p:cNvPr>
          <p:cNvSpPr>
            <a:spLocks noGrp="1"/>
          </p:cNvSpPr>
          <p:nvPr>
            <p:ph idx="1"/>
          </p:nvPr>
        </p:nvSpPr>
        <p:spPr>
          <a:xfrm>
            <a:off x="5596501" y="2405893"/>
            <a:ext cx="6207571" cy="3662397"/>
          </a:xfrm>
        </p:spPr>
        <p:txBody>
          <a:bodyPr vert="horz" lIns="91440" tIns="45720" rIns="91440" bIns="45720" rtlCol="0" anchor="t">
            <a:normAutofit/>
          </a:bodyPr>
          <a:lstStyle/>
          <a:p>
            <a:pPr>
              <a:buFont typeface="Wingdings" panose="020B0604020202020204" pitchFamily="34" charset="0"/>
              <a:buChar char="v"/>
            </a:pPr>
            <a:r>
              <a:rPr lang="en-US" sz="1400" dirty="0">
                <a:latin typeface="Bierstadt Display"/>
                <a:ea typeface="+mn-lt"/>
                <a:cs typeface="+mn-lt"/>
              </a:rPr>
              <a:t>[6] C. J. X, M. Z. J, Y. W. X, and H. Y. F, “EEG-based biometric identification with convolutional neural network,” Multimedia Tools and Applications, vol. 79, no. 15, pp. 10655–10675, 2020, doi: https://doi.org/10.1007/s1104201972584.</a:t>
            </a:r>
          </a:p>
          <a:p>
            <a:pPr>
              <a:buFont typeface="Wingdings" panose="020B0604020202020204" pitchFamily="34" charset="0"/>
              <a:buChar char="v"/>
            </a:pPr>
            <a:r>
              <a:rPr lang="en-US" sz="1400" dirty="0">
                <a:latin typeface="Bierstadt Display"/>
                <a:ea typeface="+mn-lt"/>
                <a:cs typeface="+mn-lt"/>
              </a:rPr>
              <a:t>[7] I. Kralikova, B. Babusiak, and M. Smondrk, “EEG-Based Person Identification during Escalating Cognitive Load,” Sensors (Basel, Switzerland), vol. 22, Sep. 2022, doi: https://doi.org/10.3390/s22197154.</a:t>
            </a:r>
          </a:p>
          <a:p>
            <a:pPr>
              <a:buFont typeface="Wingdings" panose="020B0604020202020204" pitchFamily="34" charset="0"/>
              <a:buChar char="v"/>
            </a:pPr>
            <a:r>
              <a:rPr lang="en-US" sz="1400" dirty="0">
                <a:latin typeface="Bierstadt Display"/>
                <a:ea typeface="+mn-lt"/>
                <a:cs typeface="+mn-lt"/>
              </a:rPr>
              <a:t>[8] C. Q. Lai, H. Ibrahim, S. A. Suandi, and M. Z. Abdullah, “Convolutional Neural Network for Closed-Set Identification from Resting State Electroencephalography,” Mathematics, vol. 10, no. 19, p. 3442, Sep. 2022, doi: https://doi.org/10.3390/math10193442.</a:t>
            </a:r>
          </a:p>
          <a:p>
            <a:pPr>
              <a:buFont typeface="Wingdings" panose="020B0604020202020204" pitchFamily="34" charset="0"/>
              <a:buChar char="v"/>
            </a:pPr>
            <a:r>
              <a:rPr lang="en-US" sz="1400" dirty="0">
                <a:latin typeface="Bierstadt Display"/>
                <a:ea typeface="+mn-lt"/>
                <a:cs typeface="+mn-lt"/>
              </a:rPr>
              <a:t>[9] D. L. Rocca et al., “Human brain distinctiveness based on EEG spectral coherence connectivity,” IEEE Transactions on Biomedical Engineering, vol. 61, pp. 2406–2412, 2014, Available: https://api.semanticscholar.org/CorpusID:18320</a:t>
            </a:r>
          </a:p>
        </p:txBody>
      </p:sp>
      <p:sp>
        <p:nvSpPr>
          <p:cNvPr id="25" name="Rectangle 24">
            <a:extLst>
              <a:ext uri="{FF2B5EF4-FFF2-40B4-BE49-F238E27FC236}">
                <a16:creationId xmlns:a16="http://schemas.microsoft.com/office/drawing/2014/main" id="{926F5BB2-770C-D4AE-ACDB-4A9AFFED9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D38ECD0-DFF3-55FB-F279-F601E928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097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E27636-90BE-B561-441A-7C2CF0D3C375}"/>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4234BAB2-3FE2-1205-422F-572034B68B43}"/>
              </a:ext>
            </a:extLst>
          </p:cNvPr>
          <p:cNvPicPr>
            <a:picLocks noChangeAspect="1"/>
          </p:cNvPicPr>
          <p:nvPr/>
        </p:nvPicPr>
        <p:blipFill>
          <a:blip r:embed="rId3">
            <a:duotone>
              <a:schemeClr val="bg2">
                <a:shade val="45000"/>
                <a:satMod val="135000"/>
              </a:schemeClr>
              <a:prstClr val="white"/>
            </a:duotone>
          </a:blip>
          <a:srcRect t="9091" r="9091"/>
          <a:stretch/>
        </p:blipFill>
        <p:spPr>
          <a:xfrm>
            <a:off x="20" y="10"/>
            <a:ext cx="12191980" cy="6857990"/>
          </a:xfrm>
          <a:prstGeom prst="rect">
            <a:avLst/>
          </a:prstGeom>
        </p:spPr>
      </p:pic>
      <p:sp>
        <p:nvSpPr>
          <p:cNvPr id="35" name="Rectangle 3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F3703C3-DFF0-E4BE-23AB-F912C76EFF42}"/>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b="1" dirty="0"/>
              <a:t>Why EEG for Biometric Security?</a:t>
            </a:r>
            <a:endParaRPr lang="en-US" b="1" kern="1200" dirty="0">
              <a:latin typeface="+mj-lt"/>
              <a:ea typeface="+mj-ea"/>
              <a:cs typeface="+mj-cs"/>
            </a:endParaRPr>
          </a:p>
        </p:txBody>
      </p:sp>
      <p:graphicFrame>
        <p:nvGraphicFramePr>
          <p:cNvPr id="14" name="TextBox 1">
            <a:extLst>
              <a:ext uri="{FF2B5EF4-FFF2-40B4-BE49-F238E27FC236}">
                <a16:creationId xmlns:a16="http://schemas.microsoft.com/office/drawing/2014/main" id="{1817EBAB-FD75-29EF-8940-B7750E1F67AE}"/>
              </a:ext>
            </a:extLst>
          </p:cNvPr>
          <p:cNvGraphicFramePr/>
          <p:nvPr>
            <p:extLst>
              <p:ext uri="{D42A27DB-BD31-4B8C-83A1-F6EECF244321}">
                <p14:modId xmlns:p14="http://schemas.microsoft.com/office/powerpoint/2010/main" val="35015036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92710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93B6B-1D37-2095-E0F3-0B3A588E30B6}"/>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97062667-4CBE-B055-6D40-CF8DD0AF9EFB}"/>
              </a:ext>
            </a:extLst>
          </p:cNvPr>
          <p:cNvPicPr>
            <a:picLocks noChangeAspect="1"/>
          </p:cNvPicPr>
          <p:nvPr/>
        </p:nvPicPr>
        <p:blipFill>
          <a:blip r:embed="rId3"/>
          <a:srcRect r="9091" b="9091"/>
          <a:stretch>
            <a:fillRect/>
          </a:stretch>
        </p:blipFill>
        <p:spPr>
          <a:xfrm>
            <a:off x="0" y="10"/>
            <a:ext cx="12191980" cy="6857990"/>
          </a:xfrm>
          <a:prstGeom prst="rect">
            <a:avLst/>
          </a:prstGeom>
        </p:spPr>
      </p:pic>
      <p:sp>
        <p:nvSpPr>
          <p:cNvPr id="40" name="Rectangle 3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AB924DED-4791-2235-F6FE-9A10FA4BA98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Research Question &amp; Hypothesis</a:t>
            </a:r>
            <a:endParaRPr lang="en-US" dirty="0"/>
          </a:p>
        </p:txBody>
      </p:sp>
      <p:sp>
        <p:nvSpPr>
          <p:cNvPr id="2" name="TextBox 1">
            <a:extLst>
              <a:ext uri="{FF2B5EF4-FFF2-40B4-BE49-F238E27FC236}">
                <a16:creationId xmlns:a16="http://schemas.microsoft.com/office/drawing/2014/main" id="{DC2CCD2A-A63D-E77B-2BC3-A97027AD5423}"/>
              </a:ext>
            </a:extLst>
          </p:cNvPr>
          <p:cNvSpPr txBox="1"/>
          <p:nvPr/>
        </p:nvSpPr>
        <p:spPr>
          <a:xfrm>
            <a:off x="838200" y="1825625"/>
            <a:ext cx="10515600" cy="4351338"/>
          </a:xfrm>
          <a:prstGeom prst="rect">
            <a:avLst/>
          </a:prstGeom>
        </p:spPr>
        <p:txBody>
          <a:bodyPr vert="horz" lIns="91440" tIns="45720" rIns="91440" bIns="45720" rtlCol="0">
            <a:normAutofit/>
          </a:bodyPr>
          <a:lstStyle/>
          <a:p>
            <a:pPr algn="ctr">
              <a:lnSpc>
                <a:spcPct val="90000"/>
              </a:lnSpc>
              <a:spcAft>
                <a:spcPts val="600"/>
              </a:spcAft>
            </a:pPr>
            <a:r>
              <a:rPr lang="en-US" sz="2000" b="1" dirty="0"/>
              <a:t>Research Question:</a:t>
            </a:r>
          </a:p>
          <a:p>
            <a:pPr>
              <a:lnSpc>
                <a:spcPct val="90000"/>
              </a:lnSpc>
              <a:spcAft>
                <a:spcPts val="600"/>
              </a:spcAft>
            </a:pPr>
            <a:r>
              <a:rPr lang="en-US" sz="2400" dirty="0"/>
              <a:t>Can a deep learning model, specifically a Convolutional Neural Network (CNN), accurately identify individuals based on short segments of EEG data collected under open-eye protocols?</a:t>
            </a:r>
          </a:p>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endParaRPr lang="en-US" sz="2000" dirty="0"/>
          </a:p>
          <a:p>
            <a:pPr algn="ctr">
              <a:lnSpc>
                <a:spcPct val="90000"/>
              </a:lnSpc>
              <a:spcAft>
                <a:spcPts val="600"/>
              </a:spcAft>
            </a:pPr>
            <a:r>
              <a:rPr lang="en-US" sz="2000" b="1" dirty="0"/>
              <a:t>Hypothesis:</a:t>
            </a:r>
          </a:p>
          <a:p>
            <a:pPr>
              <a:lnSpc>
                <a:spcPct val="90000"/>
              </a:lnSpc>
              <a:spcAft>
                <a:spcPts val="600"/>
              </a:spcAft>
            </a:pPr>
            <a:r>
              <a:rPr lang="en-US" sz="2400" dirty="0"/>
              <a:t>A CNN trained on 5-second open-eye EEG segments will learn spatial and temporal brainwave patterns unique to individuals, enabling reliable subject-level biometric authentication.</a:t>
            </a:r>
          </a:p>
          <a:p>
            <a:pPr>
              <a:lnSpc>
                <a:spcPct val="90000"/>
              </a:lnSpc>
              <a:spcAft>
                <a:spcPts val="600"/>
              </a:spcAft>
            </a:pPr>
            <a:endParaRPr lang="en-US" sz="2400" dirty="0"/>
          </a:p>
          <a:p>
            <a:pPr>
              <a:lnSpc>
                <a:spcPct val="90000"/>
              </a:lnSpc>
              <a:spcAft>
                <a:spcPts val="600"/>
              </a:spcAft>
            </a:pPr>
            <a:endParaRPr lang="en-US" sz="2400" b="1" dirty="0"/>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2560094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1480CF-DDD9-A966-68A4-6670ABA00746}"/>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kern="1200" dirty="0">
                <a:ln w="6350">
                  <a:noFill/>
                </a:ln>
                <a:solidFill>
                  <a:srgbClr val="FFFFFF"/>
                </a:solidFill>
                <a:latin typeface="+mj-lt"/>
                <a:ea typeface="+mj-ea"/>
                <a:cs typeface="+mj-cs"/>
              </a:rPr>
              <a:t>Literature Survey</a:t>
            </a:r>
            <a:endParaRPr lang="en-US" sz="4000" kern="1200" dirty="0">
              <a:ln w="6350">
                <a:noFill/>
              </a:ln>
              <a:solidFill>
                <a:srgbClr val="FFFFFF"/>
              </a:solidFill>
              <a:latin typeface="+mj-lt"/>
              <a:ea typeface="+mj-ea"/>
              <a:cs typeface="+mj-cs"/>
            </a:endParaRPr>
          </a:p>
        </p:txBody>
      </p:sp>
      <p:graphicFrame>
        <p:nvGraphicFramePr>
          <p:cNvPr id="10" name="Content Placeholder 2">
            <a:extLst>
              <a:ext uri="{FF2B5EF4-FFF2-40B4-BE49-F238E27FC236}">
                <a16:creationId xmlns:a16="http://schemas.microsoft.com/office/drawing/2014/main" id="{A754E236-F6F6-E10B-3973-711CC6CB67C2}"/>
              </a:ext>
            </a:extLst>
          </p:cNvPr>
          <p:cNvGraphicFramePr/>
          <p:nvPr>
            <p:extLst>
              <p:ext uri="{D42A27DB-BD31-4B8C-83A1-F6EECF244321}">
                <p14:modId xmlns:p14="http://schemas.microsoft.com/office/powerpoint/2010/main" val="412750632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4534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BE6419-60E2-556E-29CE-C23FBCD0863C}"/>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C97BF2-CAFC-3283-3D59-96B4E5E3CAB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ln w="6350">
                  <a:noFill/>
                </a:ln>
                <a:solidFill>
                  <a:srgbClr val="FFFFFF"/>
                </a:solidFill>
                <a:latin typeface="+mj-lt"/>
                <a:ea typeface="+mj-ea"/>
                <a:cs typeface="+mj-cs"/>
              </a:rPr>
              <a:t>Literature Survey</a:t>
            </a:r>
            <a:endParaRPr lang="en-US" sz="4000" kern="1200" dirty="0">
              <a:ln w="6350">
                <a:noFill/>
              </a:ln>
              <a:solidFill>
                <a:srgbClr val="FFFFFF"/>
              </a:solidFill>
              <a:latin typeface="+mj-lt"/>
              <a:ea typeface="+mj-ea"/>
              <a:cs typeface="+mj-cs"/>
            </a:endParaRPr>
          </a:p>
        </p:txBody>
      </p:sp>
      <p:graphicFrame>
        <p:nvGraphicFramePr>
          <p:cNvPr id="3" name="Table 2">
            <a:extLst>
              <a:ext uri="{FF2B5EF4-FFF2-40B4-BE49-F238E27FC236}">
                <a16:creationId xmlns:a16="http://schemas.microsoft.com/office/drawing/2014/main" id="{6936F867-054C-9B81-79A6-E53335920E3B}"/>
              </a:ext>
            </a:extLst>
          </p:cNvPr>
          <p:cNvGraphicFramePr>
            <a:graphicFrameLocks noGrp="1"/>
          </p:cNvGraphicFramePr>
          <p:nvPr>
            <p:extLst>
              <p:ext uri="{D42A27DB-BD31-4B8C-83A1-F6EECF244321}">
                <p14:modId xmlns:p14="http://schemas.microsoft.com/office/powerpoint/2010/main" val="2610163993"/>
              </p:ext>
            </p:extLst>
          </p:nvPr>
        </p:nvGraphicFramePr>
        <p:xfrm>
          <a:off x="432225" y="2382220"/>
          <a:ext cx="11327554" cy="3620310"/>
        </p:xfrm>
        <a:graphic>
          <a:graphicData uri="http://schemas.openxmlformats.org/drawingml/2006/table">
            <a:tbl>
              <a:tblPr firstRow="1" firstCol="1" bandRow="1">
                <a:tableStyleId>{5C22544A-7EE6-4342-B048-85BDC9FD1C3A}</a:tableStyleId>
              </a:tblPr>
              <a:tblGrid>
                <a:gridCol w="785955">
                  <a:extLst>
                    <a:ext uri="{9D8B030D-6E8A-4147-A177-3AD203B41FA5}">
                      <a16:colId xmlns:a16="http://schemas.microsoft.com/office/drawing/2014/main" val="80322239"/>
                    </a:ext>
                  </a:extLst>
                </a:gridCol>
                <a:gridCol w="520992">
                  <a:extLst>
                    <a:ext uri="{9D8B030D-6E8A-4147-A177-3AD203B41FA5}">
                      <a16:colId xmlns:a16="http://schemas.microsoft.com/office/drawing/2014/main" val="1586380766"/>
                    </a:ext>
                  </a:extLst>
                </a:gridCol>
                <a:gridCol w="743949">
                  <a:extLst>
                    <a:ext uri="{9D8B030D-6E8A-4147-A177-3AD203B41FA5}">
                      <a16:colId xmlns:a16="http://schemas.microsoft.com/office/drawing/2014/main" val="385462141"/>
                    </a:ext>
                  </a:extLst>
                </a:gridCol>
                <a:gridCol w="2063919">
                  <a:extLst>
                    <a:ext uri="{9D8B030D-6E8A-4147-A177-3AD203B41FA5}">
                      <a16:colId xmlns:a16="http://schemas.microsoft.com/office/drawing/2014/main" val="150461374"/>
                    </a:ext>
                  </a:extLst>
                </a:gridCol>
                <a:gridCol w="878046">
                  <a:extLst>
                    <a:ext uri="{9D8B030D-6E8A-4147-A177-3AD203B41FA5}">
                      <a16:colId xmlns:a16="http://schemas.microsoft.com/office/drawing/2014/main" val="729882448"/>
                    </a:ext>
                  </a:extLst>
                </a:gridCol>
                <a:gridCol w="1626084">
                  <a:extLst>
                    <a:ext uri="{9D8B030D-6E8A-4147-A177-3AD203B41FA5}">
                      <a16:colId xmlns:a16="http://schemas.microsoft.com/office/drawing/2014/main" val="3921744801"/>
                    </a:ext>
                  </a:extLst>
                </a:gridCol>
                <a:gridCol w="1645471">
                  <a:extLst>
                    <a:ext uri="{9D8B030D-6E8A-4147-A177-3AD203B41FA5}">
                      <a16:colId xmlns:a16="http://schemas.microsoft.com/office/drawing/2014/main" val="2309165325"/>
                    </a:ext>
                  </a:extLst>
                </a:gridCol>
                <a:gridCol w="1777953">
                  <a:extLst>
                    <a:ext uri="{9D8B030D-6E8A-4147-A177-3AD203B41FA5}">
                      <a16:colId xmlns:a16="http://schemas.microsoft.com/office/drawing/2014/main" val="2370804042"/>
                    </a:ext>
                  </a:extLst>
                </a:gridCol>
                <a:gridCol w="1285185">
                  <a:extLst>
                    <a:ext uri="{9D8B030D-6E8A-4147-A177-3AD203B41FA5}">
                      <a16:colId xmlns:a16="http://schemas.microsoft.com/office/drawing/2014/main" val="3653059489"/>
                    </a:ext>
                  </a:extLst>
                </a:gridCol>
              </a:tblGrid>
              <a:tr h="362031">
                <a:tc>
                  <a:txBody>
                    <a:bodyPr/>
                    <a:lstStyle/>
                    <a:p>
                      <a:pPr>
                        <a:lnSpc>
                          <a:spcPct val="107000"/>
                        </a:lnSpc>
                        <a:spcAft>
                          <a:spcPts val="800"/>
                        </a:spcAft>
                      </a:pPr>
                      <a:r>
                        <a:rPr lang="en-GB" sz="1000" b="1" kern="0" dirty="0">
                          <a:solidFill>
                            <a:schemeClr val="tx1"/>
                          </a:solidFill>
                          <a:effectLst/>
                        </a:rPr>
                        <a:t>Paper Reference</a:t>
                      </a:r>
                      <a:endParaRPr lang="en-MY" sz="1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a:noFill/>
                    </a:lnT>
                    <a:lnB w="19050">
                      <a:solidFill>
                        <a:schemeClr val="accent1"/>
                      </a:solidFill>
                    </a:lnB>
                    <a:noFill/>
                  </a:tcPr>
                </a:tc>
                <a:tc>
                  <a:txBody>
                    <a:bodyPr/>
                    <a:lstStyle/>
                    <a:p>
                      <a:pPr>
                        <a:lnSpc>
                          <a:spcPct val="107000"/>
                        </a:lnSpc>
                        <a:spcAft>
                          <a:spcPts val="800"/>
                        </a:spcAft>
                      </a:pPr>
                      <a:r>
                        <a:rPr lang="en-GB" sz="1000" b="1" kern="0" dirty="0">
                          <a:solidFill>
                            <a:schemeClr val="tx1"/>
                          </a:solidFill>
                          <a:effectLst/>
                        </a:rPr>
                        <a:t>Users</a:t>
                      </a:r>
                      <a:endParaRPr lang="en-MY" sz="1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a:noFill/>
                    </a:lnT>
                    <a:lnB w="19050">
                      <a:solidFill>
                        <a:schemeClr val="accent1"/>
                      </a:solidFill>
                    </a:lnB>
                    <a:noFill/>
                  </a:tcPr>
                </a:tc>
                <a:tc>
                  <a:txBody>
                    <a:bodyPr/>
                    <a:lstStyle/>
                    <a:p>
                      <a:pPr>
                        <a:lnSpc>
                          <a:spcPct val="107000"/>
                        </a:lnSpc>
                        <a:spcAft>
                          <a:spcPts val="800"/>
                        </a:spcAft>
                      </a:pPr>
                      <a:r>
                        <a:rPr lang="en-GB" sz="1000" b="1" kern="0" dirty="0">
                          <a:solidFill>
                            <a:schemeClr val="tx1"/>
                          </a:solidFill>
                          <a:effectLst/>
                        </a:rPr>
                        <a:t>Channels</a:t>
                      </a:r>
                      <a:endParaRPr lang="en-MY" sz="1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a:noFill/>
                    </a:lnT>
                    <a:lnB w="19050">
                      <a:solidFill>
                        <a:schemeClr val="accent1"/>
                      </a:solidFill>
                    </a:lnB>
                    <a:noFill/>
                  </a:tcPr>
                </a:tc>
                <a:tc>
                  <a:txBody>
                    <a:bodyPr/>
                    <a:lstStyle/>
                    <a:p>
                      <a:pPr>
                        <a:lnSpc>
                          <a:spcPct val="107000"/>
                        </a:lnSpc>
                        <a:spcAft>
                          <a:spcPts val="800"/>
                        </a:spcAft>
                      </a:pPr>
                      <a:r>
                        <a:rPr lang="en-GB" sz="1000" b="1" kern="0" dirty="0">
                          <a:solidFill>
                            <a:schemeClr val="tx1"/>
                          </a:solidFill>
                          <a:effectLst/>
                        </a:rPr>
                        <a:t>Protocol</a:t>
                      </a:r>
                      <a:endParaRPr lang="en-MY" sz="1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a:noFill/>
                    </a:lnT>
                    <a:lnB w="19050">
                      <a:solidFill>
                        <a:schemeClr val="accent1"/>
                      </a:solidFill>
                    </a:lnB>
                    <a:noFill/>
                  </a:tcPr>
                </a:tc>
                <a:tc>
                  <a:txBody>
                    <a:bodyPr/>
                    <a:lstStyle/>
                    <a:p>
                      <a:pPr>
                        <a:lnSpc>
                          <a:spcPct val="107000"/>
                        </a:lnSpc>
                        <a:spcAft>
                          <a:spcPts val="800"/>
                        </a:spcAft>
                      </a:pPr>
                      <a:r>
                        <a:rPr lang="en-GB" sz="1000" b="1" kern="0" dirty="0">
                          <a:solidFill>
                            <a:schemeClr val="tx1"/>
                          </a:solidFill>
                          <a:effectLst/>
                        </a:rPr>
                        <a:t>Type of Stimuli</a:t>
                      </a:r>
                      <a:endParaRPr lang="en-MY" sz="1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a:noFill/>
                    </a:lnT>
                    <a:lnB w="19050">
                      <a:solidFill>
                        <a:schemeClr val="accent1"/>
                      </a:solidFill>
                    </a:lnB>
                    <a:noFill/>
                  </a:tcPr>
                </a:tc>
                <a:tc>
                  <a:txBody>
                    <a:bodyPr/>
                    <a:lstStyle/>
                    <a:p>
                      <a:pPr>
                        <a:lnSpc>
                          <a:spcPct val="107000"/>
                        </a:lnSpc>
                        <a:spcAft>
                          <a:spcPts val="800"/>
                        </a:spcAft>
                      </a:pPr>
                      <a:r>
                        <a:rPr lang="en-GB" sz="1000" b="1" kern="0" dirty="0">
                          <a:solidFill>
                            <a:schemeClr val="tx1"/>
                          </a:solidFill>
                          <a:effectLst/>
                        </a:rPr>
                        <a:t>Features</a:t>
                      </a:r>
                      <a:endParaRPr lang="en-MY" sz="1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a:noFill/>
                    </a:lnT>
                    <a:lnB w="19050">
                      <a:solidFill>
                        <a:schemeClr val="accent1"/>
                      </a:solidFill>
                    </a:lnB>
                    <a:noFill/>
                  </a:tcPr>
                </a:tc>
                <a:tc>
                  <a:txBody>
                    <a:bodyPr/>
                    <a:lstStyle/>
                    <a:p>
                      <a:pPr>
                        <a:lnSpc>
                          <a:spcPct val="107000"/>
                        </a:lnSpc>
                        <a:spcAft>
                          <a:spcPts val="800"/>
                        </a:spcAft>
                      </a:pPr>
                      <a:r>
                        <a:rPr lang="en-GB" sz="1000" b="1" kern="0" dirty="0">
                          <a:solidFill>
                            <a:schemeClr val="tx1"/>
                          </a:solidFill>
                          <a:effectLst/>
                        </a:rPr>
                        <a:t>Classifier</a:t>
                      </a:r>
                      <a:endParaRPr lang="en-MY" sz="1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a:noFill/>
                    </a:lnT>
                    <a:lnB w="19050">
                      <a:solidFill>
                        <a:schemeClr val="accent1"/>
                      </a:solidFill>
                    </a:lnB>
                    <a:noFill/>
                  </a:tcPr>
                </a:tc>
                <a:tc>
                  <a:txBody>
                    <a:bodyPr/>
                    <a:lstStyle/>
                    <a:p>
                      <a:pPr>
                        <a:lnSpc>
                          <a:spcPct val="107000"/>
                        </a:lnSpc>
                        <a:spcAft>
                          <a:spcPts val="800"/>
                        </a:spcAft>
                      </a:pPr>
                      <a:r>
                        <a:rPr lang="en-GB" sz="1000" b="1" kern="0" dirty="0">
                          <a:solidFill>
                            <a:schemeClr val="tx1"/>
                          </a:solidFill>
                          <a:effectLst/>
                        </a:rPr>
                        <a:t>Performance</a:t>
                      </a:r>
                      <a:endParaRPr lang="en-MY" sz="1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a:noFill/>
                    </a:lnT>
                    <a:lnB w="19050">
                      <a:solidFill>
                        <a:schemeClr val="accent1"/>
                      </a:solidFill>
                    </a:lnB>
                    <a:noFill/>
                  </a:tcPr>
                </a:tc>
                <a:tc>
                  <a:txBody>
                    <a:bodyPr/>
                    <a:lstStyle/>
                    <a:p>
                      <a:pPr>
                        <a:lnSpc>
                          <a:spcPct val="107000"/>
                        </a:lnSpc>
                        <a:spcAft>
                          <a:spcPts val="800"/>
                        </a:spcAft>
                      </a:pPr>
                      <a:r>
                        <a:rPr lang="en-GB" sz="1000" b="1" kern="0" dirty="0">
                          <a:solidFill>
                            <a:schemeClr val="tx1"/>
                          </a:solidFill>
                          <a:effectLst/>
                        </a:rPr>
                        <a:t>Sessions</a:t>
                      </a:r>
                      <a:endParaRPr lang="en-MY" sz="10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a:noFill/>
                    </a:lnT>
                    <a:lnB w="19050">
                      <a:solidFill>
                        <a:schemeClr val="accent1"/>
                      </a:solidFill>
                    </a:lnB>
                    <a:noFill/>
                  </a:tcPr>
                </a:tc>
                <a:extLst>
                  <a:ext uri="{0D108BD9-81ED-4DB2-BD59-A6C34878D82A}">
                    <a16:rowId xmlns:a16="http://schemas.microsoft.com/office/drawing/2014/main" val="2353728788"/>
                  </a:ext>
                </a:extLst>
              </a:tr>
              <a:tr h="362031">
                <a:tc>
                  <a:txBody>
                    <a:bodyPr/>
                    <a:lstStyle/>
                    <a:p>
                      <a:pPr>
                        <a:lnSpc>
                          <a:spcPct val="107000"/>
                        </a:lnSpc>
                        <a:spcAft>
                          <a:spcPts val="800"/>
                        </a:spcAft>
                      </a:pPr>
                      <a:r>
                        <a:rPr lang="en-GB" sz="1000" kern="0" dirty="0">
                          <a:solidFill>
                            <a:schemeClr val="tx1"/>
                          </a:solidFill>
                          <a:effectLst/>
                        </a:rPr>
                        <a:t>[1]</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19050">
                      <a:solidFill>
                        <a:schemeClr val="accent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55</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19050">
                      <a:solidFill>
                        <a:schemeClr val="accent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60</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19050">
                      <a:solidFill>
                        <a:schemeClr val="accent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Resting state with eyes closed</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19050">
                      <a:solidFill>
                        <a:schemeClr val="accent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N/A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19050">
                      <a:solidFill>
                        <a:schemeClr val="accent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Z-scores of spectral parameters</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19050">
                      <a:solidFill>
                        <a:schemeClr val="accent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Generalized Linear Model (GLM)</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19050">
                      <a:solidFill>
                        <a:schemeClr val="accent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Sensitivity: 88%, Specificity: 99.5%</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19050">
                      <a:solidFill>
                        <a:schemeClr val="accent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2 sessions, 12–40 months apart</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1336342994"/>
                  </a:ext>
                </a:extLst>
              </a:tr>
              <a:tr h="362031">
                <a:tc>
                  <a:txBody>
                    <a:bodyPr/>
                    <a:lstStyle/>
                    <a:p>
                      <a:pPr>
                        <a:lnSpc>
                          <a:spcPct val="107000"/>
                        </a:lnSpc>
                        <a:spcAft>
                          <a:spcPts val="800"/>
                        </a:spcAft>
                      </a:pPr>
                      <a:r>
                        <a:rPr lang="en-GB" sz="1000" kern="0" dirty="0">
                          <a:solidFill>
                            <a:schemeClr val="tx1"/>
                          </a:solidFill>
                          <a:effectLst/>
                        </a:rPr>
                        <a:t>[2]</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9</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53</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Resting state and movement-related EEG</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Voluntary movements</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Frequency-Zooming Auto-Regression (FZ-AR)</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Mahalanobis distance classifier</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Up to 98% (single session), 87.1% (cross-session)</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2 sessions, ~1 year apart</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543414407"/>
                  </a:ext>
                </a:extLst>
              </a:tr>
              <a:tr h="362031">
                <a:tc>
                  <a:txBody>
                    <a:bodyPr/>
                    <a:lstStyle/>
                    <a:p>
                      <a:pPr>
                        <a:lnSpc>
                          <a:spcPct val="107000"/>
                        </a:lnSpc>
                        <a:spcAft>
                          <a:spcPts val="800"/>
                        </a:spcAft>
                      </a:pPr>
                      <a:r>
                        <a:rPr lang="en-GB" sz="1000" kern="0" dirty="0">
                          <a:solidFill>
                            <a:schemeClr val="tx1"/>
                          </a:solidFill>
                          <a:effectLst/>
                        </a:rPr>
                        <a:t>[3]</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45</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56</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Resting state with eyes closed</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N/A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AR coefficients and reflection coefficients</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Polynomial regression</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Up to 98.73%</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1 session</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629046959"/>
                  </a:ext>
                </a:extLst>
              </a:tr>
              <a:tr h="362031">
                <a:tc>
                  <a:txBody>
                    <a:bodyPr/>
                    <a:lstStyle/>
                    <a:p>
                      <a:pPr>
                        <a:lnSpc>
                          <a:spcPct val="107000"/>
                        </a:lnSpc>
                        <a:spcAft>
                          <a:spcPts val="800"/>
                        </a:spcAft>
                      </a:pPr>
                      <a:r>
                        <a:rPr lang="en-GB" sz="1000" kern="0" dirty="0">
                          <a:solidFill>
                            <a:schemeClr val="tx1"/>
                          </a:solidFill>
                          <a:effectLst/>
                        </a:rPr>
                        <a:t>[4]</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21</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14</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Resting state with eyes closed</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N/A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Raw EEG data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ResNet, Inception, EEGNet</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EEGNet: 86.74%, Inception: 70.18%, ResNet: 63.21%</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3 sessions</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288268795"/>
                  </a:ext>
                </a:extLst>
              </a:tr>
              <a:tr h="362031">
                <a:tc>
                  <a:txBody>
                    <a:bodyPr/>
                    <a:lstStyle/>
                    <a:p>
                      <a:pPr>
                        <a:lnSpc>
                          <a:spcPct val="107000"/>
                        </a:lnSpc>
                        <a:spcAft>
                          <a:spcPts val="800"/>
                        </a:spcAft>
                      </a:pPr>
                      <a:r>
                        <a:rPr lang="en-GB" sz="1000" kern="0" dirty="0">
                          <a:solidFill>
                            <a:schemeClr val="tx1"/>
                          </a:solidFill>
                          <a:effectLst/>
                        </a:rPr>
                        <a:t>[5]</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10</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64</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Resting state with eyes open and closed</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N/A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Raw EEG data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CNN</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REO: 88%, REC: 86%, REO+REC: 82%</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1 session</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68443292"/>
                  </a:ext>
                </a:extLst>
              </a:tr>
              <a:tr h="362031">
                <a:tc>
                  <a:txBody>
                    <a:bodyPr/>
                    <a:lstStyle/>
                    <a:p>
                      <a:pPr>
                        <a:lnSpc>
                          <a:spcPct val="107000"/>
                        </a:lnSpc>
                        <a:spcAft>
                          <a:spcPts val="800"/>
                        </a:spcAft>
                      </a:pPr>
                      <a:r>
                        <a:rPr lang="en-GB" sz="1000" kern="0" dirty="0">
                          <a:solidFill>
                            <a:schemeClr val="tx1"/>
                          </a:solidFill>
                          <a:effectLst/>
                        </a:rPr>
                        <a:t>[6]</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157</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28</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Resting state</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N/A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Raw EEG data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GSLT-CNN</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96% accuracy</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Multiple sessions combined</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527163844"/>
                  </a:ext>
                </a:extLst>
              </a:tr>
              <a:tr h="362031">
                <a:tc>
                  <a:txBody>
                    <a:bodyPr/>
                    <a:lstStyle/>
                    <a:p>
                      <a:pPr>
                        <a:lnSpc>
                          <a:spcPct val="107000"/>
                        </a:lnSpc>
                        <a:spcAft>
                          <a:spcPts val="800"/>
                        </a:spcAft>
                      </a:pPr>
                      <a:r>
                        <a:rPr lang="en-GB" sz="1000" kern="0" dirty="0">
                          <a:solidFill>
                            <a:schemeClr val="tx1"/>
                          </a:solidFill>
                          <a:effectLst/>
                        </a:rPr>
                        <a:t>[7]</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21</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8</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Resting state with escalating cognitive load (serious game)</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Resting and game-based</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Raw EEG data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1D-CNN (Variant B: 4 convolutional layers)</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 99.46%, Task Fusion: &gt;93%</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Multiple sessions combined</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799573275"/>
                  </a:ext>
                </a:extLst>
              </a:tr>
              <a:tr h="362031">
                <a:tc>
                  <a:txBody>
                    <a:bodyPr/>
                    <a:lstStyle/>
                    <a:p>
                      <a:pPr>
                        <a:lnSpc>
                          <a:spcPct val="107000"/>
                        </a:lnSpc>
                        <a:spcAft>
                          <a:spcPts val="800"/>
                        </a:spcAft>
                      </a:pPr>
                      <a:r>
                        <a:rPr lang="en-GB" sz="1000" kern="0" dirty="0">
                          <a:solidFill>
                            <a:schemeClr val="tx1"/>
                          </a:solidFill>
                          <a:effectLst/>
                        </a:rPr>
                        <a:t>[8]</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109</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64</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Resting state with eyes open and closed</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N/A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Raw EEG data segmented into matrices</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Deep CNN with 11 layers</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98.54% accuracy</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tc>
                  <a:txBody>
                    <a:bodyPr/>
                    <a:lstStyle/>
                    <a:p>
                      <a:pPr>
                        <a:lnSpc>
                          <a:spcPct val="107000"/>
                        </a:lnSpc>
                        <a:spcAft>
                          <a:spcPts val="800"/>
                        </a:spcAft>
                      </a:pPr>
                      <a:r>
                        <a:rPr lang="en-GB" sz="1000" kern="0" dirty="0">
                          <a:solidFill>
                            <a:schemeClr val="tx1"/>
                          </a:solidFill>
                          <a:effectLst/>
                        </a:rPr>
                        <a:t>Single session</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648565775"/>
                  </a:ext>
                </a:extLst>
              </a:tr>
              <a:tr h="362031">
                <a:tc>
                  <a:txBody>
                    <a:bodyPr/>
                    <a:lstStyle/>
                    <a:p>
                      <a:pPr>
                        <a:lnSpc>
                          <a:spcPct val="107000"/>
                        </a:lnSpc>
                        <a:spcAft>
                          <a:spcPts val="800"/>
                        </a:spcAft>
                      </a:pPr>
                      <a:r>
                        <a:rPr lang="en-GB" sz="1000" kern="0" dirty="0">
                          <a:solidFill>
                            <a:schemeClr val="tx1"/>
                          </a:solidFill>
                          <a:effectLst/>
                        </a:rPr>
                        <a:t>[9]</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12700">
                      <a:solidFill>
                        <a:schemeClr val="accent1"/>
                      </a:solidFill>
                    </a:lnB>
                    <a:noFill/>
                  </a:tcPr>
                </a:tc>
                <a:tc>
                  <a:txBody>
                    <a:bodyPr/>
                    <a:lstStyle/>
                    <a:p>
                      <a:pPr>
                        <a:lnSpc>
                          <a:spcPct val="107000"/>
                        </a:lnSpc>
                        <a:spcAft>
                          <a:spcPts val="800"/>
                        </a:spcAft>
                      </a:pPr>
                      <a:r>
                        <a:rPr lang="en-GB" sz="1000" kern="0" dirty="0">
                          <a:solidFill>
                            <a:schemeClr val="tx1"/>
                          </a:solidFill>
                          <a:effectLst/>
                        </a:rPr>
                        <a:t>108</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12700">
                      <a:solidFill>
                        <a:schemeClr val="accent1"/>
                      </a:solidFill>
                    </a:lnB>
                    <a:noFill/>
                  </a:tcPr>
                </a:tc>
                <a:tc>
                  <a:txBody>
                    <a:bodyPr/>
                    <a:lstStyle/>
                    <a:p>
                      <a:pPr>
                        <a:lnSpc>
                          <a:spcPct val="107000"/>
                        </a:lnSpc>
                        <a:spcAft>
                          <a:spcPts val="800"/>
                        </a:spcAft>
                      </a:pPr>
                      <a:r>
                        <a:rPr lang="en-GB" sz="1000" kern="0" dirty="0">
                          <a:solidFill>
                            <a:schemeClr val="tx1"/>
                          </a:solidFill>
                          <a:effectLst/>
                        </a:rPr>
                        <a:t>56</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12700">
                      <a:solidFill>
                        <a:schemeClr val="accent1"/>
                      </a:solidFill>
                    </a:lnB>
                    <a:noFill/>
                  </a:tcPr>
                </a:tc>
                <a:tc>
                  <a:txBody>
                    <a:bodyPr/>
                    <a:lstStyle/>
                    <a:p>
                      <a:pPr>
                        <a:lnSpc>
                          <a:spcPct val="107000"/>
                        </a:lnSpc>
                        <a:spcAft>
                          <a:spcPts val="800"/>
                        </a:spcAft>
                      </a:pPr>
                      <a:r>
                        <a:rPr lang="en-GB" sz="1000" kern="0" dirty="0">
                          <a:solidFill>
                            <a:schemeClr val="tx1"/>
                          </a:solidFill>
                          <a:effectLst/>
                        </a:rPr>
                        <a:t>Resting state with eyes open and closed</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12700">
                      <a:solidFill>
                        <a:schemeClr val="accent1"/>
                      </a:solidFill>
                    </a:lnB>
                    <a:noFill/>
                  </a:tcPr>
                </a:tc>
                <a:tc>
                  <a:txBody>
                    <a:bodyPr/>
                    <a:lstStyle/>
                    <a:p>
                      <a:pPr>
                        <a:lnSpc>
                          <a:spcPct val="107000"/>
                        </a:lnSpc>
                        <a:spcAft>
                          <a:spcPts val="800"/>
                        </a:spcAft>
                      </a:pPr>
                      <a:r>
                        <a:rPr lang="en-GB" sz="1000" kern="0" dirty="0">
                          <a:solidFill>
                            <a:schemeClr val="tx1"/>
                          </a:solidFill>
                          <a:effectLst/>
                        </a:rPr>
                        <a:t>N/A</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12700">
                      <a:solidFill>
                        <a:schemeClr val="accent1"/>
                      </a:solidFill>
                    </a:lnB>
                    <a:noFill/>
                  </a:tcPr>
                </a:tc>
                <a:tc>
                  <a:txBody>
                    <a:bodyPr/>
                    <a:lstStyle/>
                    <a:p>
                      <a:pPr>
                        <a:lnSpc>
                          <a:spcPct val="107000"/>
                        </a:lnSpc>
                        <a:spcAft>
                          <a:spcPts val="800"/>
                        </a:spcAft>
                      </a:pPr>
                      <a:r>
                        <a:rPr lang="en-GB" sz="1000" kern="0" dirty="0">
                          <a:solidFill>
                            <a:schemeClr val="tx1"/>
                          </a:solidFill>
                          <a:effectLst/>
                        </a:rPr>
                        <a:t>PSD and Spectral Coherence (COH)</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12700">
                      <a:solidFill>
                        <a:schemeClr val="accent1"/>
                      </a:solidFill>
                    </a:lnB>
                    <a:noFill/>
                  </a:tcPr>
                </a:tc>
                <a:tc>
                  <a:txBody>
                    <a:bodyPr/>
                    <a:lstStyle/>
                    <a:p>
                      <a:pPr>
                        <a:lnSpc>
                          <a:spcPct val="107000"/>
                        </a:lnSpc>
                        <a:spcAft>
                          <a:spcPts val="800"/>
                        </a:spcAft>
                      </a:pPr>
                      <a:r>
                        <a:rPr lang="en-GB" sz="1000" kern="0" dirty="0">
                          <a:solidFill>
                            <a:schemeClr val="tx1"/>
                          </a:solidFill>
                          <a:effectLst/>
                        </a:rPr>
                        <a:t>Mahalanobis distance-based classifier</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12700">
                      <a:solidFill>
                        <a:schemeClr val="accent1"/>
                      </a:solidFill>
                    </a:lnB>
                    <a:noFill/>
                  </a:tcPr>
                </a:tc>
                <a:tc>
                  <a:txBody>
                    <a:bodyPr/>
                    <a:lstStyle/>
                    <a:p>
                      <a:pPr>
                        <a:lnSpc>
                          <a:spcPct val="107000"/>
                        </a:lnSpc>
                        <a:spcAft>
                          <a:spcPts val="800"/>
                        </a:spcAft>
                      </a:pPr>
                      <a:r>
                        <a:rPr lang="en-GB" sz="1000" kern="0" dirty="0">
                          <a:solidFill>
                            <a:schemeClr val="tx1"/>
                          </a:solidFill>
                          <a:effectLst/>
                        </a:rPr>
                        <a:t>EC: 100%, EO: 100%</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12700">
                      <a:solidFill>
                        <a:schemeClr val="accent1"/>
                      </a:solidFill>
                    </a:lnB>
                    <a:noFill/>
                  </a:tcPr>
                </a:tc>
                <a:tc>
                  <a:txBody>
                    <a:bodyPr/>
                    <a:lstStyle/>
                    <a:p>
                      <a:pPr>
                        <a:lnSpc>
                          <a:spcPct val="107000"/>
                        </a:lnSpc>
                        <a:spcAft>
                          <a:spcPts val="800"/>
                        </a:spcAft>
                      </a:pPr>
                      <a:r>
                        <a:rPr lang="en-GB" sz="1000" kern="0" dirty="0">
                          <a:solidFill>
                            <a:schemeClr val="tx1"/>
                          </a:solidFill>
                          <a:effectLst/>
                        </a:rPr>
                        <a:t>Single session</a:t>
                      </a:r>
                      <a:endParaRPr lang="en-MY"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34146" marR="34146" marT="0" marB="0">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1971894628"/>
                  </a:ext>
                </a:extLst>
              </a:tr>
            </a:tbl>
          </a:graphicData>
        </a:graphic>
      </p:graphicFrame>
    </p:spTree>
    <p:extLst>
      <p:ext uri="{BB962C8B-B14F-4D97-AF65-F5344CB8AC3E}">
        <p14:creationId xmlns:p14="http://schemas.microsoft.com/office/powerpoint/2010/main" val="248160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25A319-A009-B16B-87D2-58BFB2FDB346}"/>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C622E0D-FFE2-373C-2493-FF1891A1F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99E7FD0-FD55-295E-D852-89F97D978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040852C-ABCC-23EF-ED87-498C4BB5D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49E3751E-2CB9-FA63-2B90-C88B7D3A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FAC336-BDE3-3B4B-CCD7-012094FCC53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ln w="6350">
                  <a:noFill/>
                </a:ln>
                <a:solidFill>
                  <a:srgbClr val="FFFFFF"/>
                </a:solidFill>
                <a:latin typeface="+mj-lt"/>
                <a:ea typeface="+mj-ea"/>
                <a:cs typeface="+mj-cs"/>
              </a:rPr>
              <a:t>What is EEG?</a:t>
            </a:r>
          </a:p>
        </p:txBody>
      </p:sp>
      <p:sp>
        <p:nvSpPr>
          <p:cNvPr id="4" name="TextBox 3">
            <a:extLst>
              <a:ext uri="{FF2B5EF4-FFF2-40B4-BE49-F238E27FC236}">
                <a16:creationId xmlns:a16="http://schemas.microsoft.com/office/drawing/2014/main" id="{30109C0D-61FF-0A38-117B-0981BD796941}"/>
              </a:ext>
            </a:extLst>
          </p:cNvPr>
          <p:cNvSpPr txBox="1"/>
          <p:nvPr/>
        </p:nvSpPr>
        <p:spPr>
          <a:xfrm>
            <a:off x="647700" y="1952625"/>
            <a:ext cx="10844587" cy="4801314"/>
          </a:xfrm>
          <a:prstGeom prst="rect">
            <a:avLst/>
          </a:prstGeom>
          <a:noFill/>
        </p:spPr>
        <p:txBody>
          <a:bodyPr wrap="square" rtlCol="0">
            <a:spAutoFit/>
          </a:bodyPr>
          <a:lstStyle/>
          <a:p>
            <a:r>
              <a:rPr lang="en-US" b="1" dirty="0"/>
              <a:t>What is EEG?</a:t>
            </a:r>
          </a:p>
          <a:p>
            <a:pPr marL="285750" indent="-285750">
              <a:buFont typeface="Arial" panose="020B0604020202020204" pitchFamily="34" charset="0"/>
              <a:buChar char="•"/>
            </a:pPr>
            <a:r>
              <a:rPr lang="en-US" dirty="0"/>
              <a:t>Records electrical activity of the brain</a:t>
            </a:r>
          </a:p>
          <a:p>
            <a:pPr marL="285750" indent="-285750">
              <a:buFont typeface="Arial" panose="020B0604020202020204" pitchFamily="34" charset="0"/>
              <a:buChar char="•"/>
            </a:pPr>
            <a:r>
              <a:rPr lang="en-US" dirty="0"/>
              <a:t>Captured using electrodes on the scalp</a:t>
            </a:r>
          </a:p>
          <a:p>
            <a:pPr marL="285750" indent="-285750">
              <a:buFont typeface="Arial" panose="020B0604020202020204" pitchFamily="34" charset="0"/>
              <a:buChar char="•"/>
            </a:pPr>
            <a:r>
              <a:rPr lang="en-US" dirty="0"/>
              <a:t>Measures signals in real-time from different brain regions</a:t>
            </a:r>
          </a:p>
          <a:p>
            <a:pPr marL="285750" indent="-285750">
              <a:buFont typeface="Arial" panose="020B0604020202020204" pitchFamily="34" charset="0"/>
              <a:buChar char="•"/>
            </a:pPr>
            <a:r>
              <a:rPr lang="en-US" dirty="0"/>
              <a:t>Safe, non-invasive, and cost-effective</a:t>
            </a:r>
          </a:p>
          <a:p>
            <a:pPr marL="285750" indent="-285750">
              <a:buFont typeface="Arial" panose="020B0604020202020204" pitchFamily="34" charset="0"/>
              <a:buChar char="•"/>
            </a:pPr>
            <a:r>
              <a:rPr lang="en-US" dirty="0"/>
              <a:t>Used in medicine, neuroscience, and now biometrics</a:t>
            </a:r>
          </a:p>
          <a:p>
            <a:pPr marL="285750" indent="-285750">
              <a:buFont typeface="Arial" panose="020B0604020202020204" pitchFamily="34" charset="0"/>
              <a:buChar char="•"/>
            </a:pPr>
            <a:endParaRPr lang="en-US" dirty="0"/>
          </a:p>
          <a:p>
            <a:r>
              <a:rPr lang="en-MY" b="1" dirty="0"/>
              <a:t>What Does EEG Measure?</a:t>
            </a:r>
          </a:p>
          <a:p>
            <a:pPr marL="285750" indent="-285750">
              <a:buFont typeface="Arial" panose="020B0604020202020204" pitchFamily="34" charset="0"/>
              <a:buChar char="•"/>
            </a:pPr>
            <a:r>
              <a:rPr lang="en-MY" dirty="0"/>
              <a:t>Brainwaves: rhythmic patterns of electrical activity</a:t>
            </a:r>
          </a:p>
          <a:p>
            <a:pPr marL="285750" indent="-285750">
              <a:buFont typeface="Arial" panose="020B0604020202020204" pitchFamily="34" charset="0"/>
              <a:buChar char="•"/>
            </a:pPr>
            <a:r>
              <a:rPr lang="en-MY" dirty="0"/>
              <a:t>Frequency bands:</a:t>
            </a:r>
          </a:p>
          <a:p>
            <a:pPr marL="742950" lvl="1" indent="-285750">
              <a:buFont typeface="Arial" panose="020B0604020202020204" pitchFamily="34" charset="0"/>
              <a:buChar char="•"/>
            </a:pPr>
            <a:r>
              <a:rPr lang="en-MY" b="1" dirty="0"/>
              <a:t>Delta (0.5–4 Hz)</a:t>
            </a:r>
            <a:r>
              <a:rPr lang="en-MY" dirty="0"/>
              <a:t> – deep sleep</a:t>
            </a:r>
          </a:p>
          <a:p>
            <a:pPr marL="742950" lvl="1" indent="-285750">
              <a:buFont typeface="Arial" panose="020B0604020202020204" pitchFamily="34" charset="0"/>
              <a:buChar char="•"/>
            </a:pPr>
            <a:r>
              <a:rPr lang="en-MY" b="1" dirty="0"/>
              <a:t>Theta (4–8 Hz)</a:t>
            </a:r>
            <a:r>
              <a:rPr lang="en-MY" dirty="0"/>
              <a:t> – drowsiness</a:t>
            </a:r>
          </a:p>
          <a:p>
            <a:pPr marL="742950" lvl="1" indent="-285750">
              <a:buFont typeface="Arial" panose="020B0604020202020204" pitchFamily="34" charset="0"/>
              <a:buChar char="•"/>
            </a:pPr>
            <a:r>
              <a:rPr lang="en-MY" b="1" dirty="0"/>
              <a:t>Alpha (8–13 Hz)</a:t>
            </a:r>
            <a:r>
              <a:rPr lang="en-MY" dirty="0"/>
              <a:t> – relaxed, awake</a:t>
            </a:r>
          </a:p>
          <a:p>
            <a:pPr marL="742950" lvl="1" indent="-285750">
              <a:buFont typeface="Arial" panose="020B0604020202020204" pitchFamily="34" charset="0"/>
              <a:buChar char="•"/>
            </a:pPr>
            <a:r>
              <a:rPr lang="en-MY" b="1" dirty="0"/>
              <a:t>Beta (13–30 Hz)</a:t>
            </a:r>
            <a:r>
              <a:rPr lang="en-MY" dirty="0"/>
              <a:t> – active thinking</a:t>
            </a:r>
          </a:p>
          <a:p>
            <a:pPr marL="742950" lvl="1" indent="-285750">
              <a:buFont typeface="Arial" panose="020B0604020202020204" pitchFamily="34" charset="0"/>
              <a:buChar char="•"/>
            </a:pPr>
            <a:r>
              <a:rPr lang="en-MY" b="1" dirty="0"/>
              <a:t>Gamma (30+ Hz)</a:t>
            </a:r>
            <a:r>
              <a:rPr lang="en-MY" dirty="0"/>
              <a:t> – high-level cognition</a:t>
            </a:r>
          </a:p>
          <a:p>
            <a:endParaRPr lang="en-US" dirty="0"/>
          </a:p>
          <a:p>
            <a:endParaRPr lang="en-GB" dirty="0"/>
          </a:p>
        </p:txBody>
      </p:sp>
      <p:pic>
        <p:nvPicPr>
          <p:cNvPr id="1026" name="Picture 2" descr="Raw EEG signal and its extracted bands. The frequency range used for each band is described below. The figure shows an example of each EEG band with different color. The waveforms are labeled with their corresponding band from top to bottom (Raw EEG, Delta band, Theta band, Alpha band, Beta band, and Gamma band).">
            <a:extLst>
              <a:ext uri="{FF2B5EF4-FFF2-40B4-BE49-F238E27FC236}">
                <a16:creationId xmlns:a16="http://schemas.microsoft.com/office/drawing/2014/main" id="{38A2B6F7-B71D-3531-3897-74CFC1ED4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502" y="1783907"/>
            <a:ext cx="5026105" cy="37607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BDCCDF-05A8-FC41-7679-6F840A79DD8A}"/>
              </a:ext>
            </a:extLst>
          </p:cNvPr>
          <p:cNvSpPr txBox="1"/>
          <p:nvPr/>
        </p:nvSpPr>
        <p:spPr>
          <a:xfrm>
            <a:off x="7584468" y="5594299"/>
            <a:ext cx="4257675" cy="1015663"/>
          </a:xfrm>
          <a:prstGeom prst="rect">
            <a:avLst/>
          </a:prstGeom>
          <a:noFill/>
        </p:spPr>
        <p:txBody>
          <a:bodyPr wrap="square" rtlCol="0">
            <a:spAutoFit/>
          </a:bodyPr>
          <a:lstStyle/>
          <a:p>
            <a:r>
              <a:rPr lang="en-GB" sz="1200" dirty="0"/>
              <a:t>Abdel Deen, Omar &amp; Shieh, Jiann-Shing. (2025). A Multimodal Deep Learning Approach to Intraoperative Nociception Monitoring: Integrating Electroencephalogram, Photoplethysmography, and Electrocardiogram. Sensors. 25. 1150. 10.3390/s25041150. </a:t>
            </a:r>
          </a:p>
        </p:txBody>
      </p:sp>
    </p:spTree>
    <p:extLst>
      <p:ext uri="{BB962C8B-B14F-4D97-AF65-F5344CB8AC3E}">
        <p14:creationId xmlns:p14="http://schemas.microsoft.com/office/powerpoint/2010/main" val="4178473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2ACFBD-E48A-B8C7-32DD-4EF78742920C}"/>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A50707-8F16-283C-CC12-87B2D8C06C0B}"/>
              </a:ext>
            </a:extLst>
          </p:cNvPr>
          <p:cNvSpPr>
            <a:spLocks noGrp="1"/>
          </p:cNvSpPr>
          <p:nvPr>
            <p:ph type="title"/>
          </p:nvPr>
        </p:nvSpPr>
        <p:spPr>
          <a:xfrm>
            <a:off x="547542" y="3068813"/>
            <a:ext cx="4860723" cy="707379"/>
          </a:xfrm>
        </p:spPr>
        <p:txBody>
          <a:bodyPr vert="horz" lIns="91440" tIns="45720" rIns="91440" bIns="45720" rtlCol="0" anchor="b">
            <a:normAutofit fontScale="90000"/>
          </a:bodyPr>
          <a:lstStyle/>
          <a:p>
            <a:pPr algn="ctr"/>
            <a:r>
              <a:rPr lang="en-US" sz="4000" b="1" kern="1200" dirty="0">
                <a:ln w="6350">
                  <a:noFill/>
                </a:ln>
                <a:solidFill>
                  <a:srgbClr val="FFFFFF"/>
                </a:solidFill>
                <a:latin typeface="+mj-lt"/>
                <a:ea typeface="+mj-ea"/>
                <a:cs typeface="+mj-cs"/>
              </a:rPr>
              <a:t>Methods</a:t>
            </a:r>
            <a:br>
              <a:rPr lang="en-US" sz="4000" b="1" kern="1200" dirty="0">
                <a:ln w="6350">
                  <a:noFill/>
                </a:ln>
                <a:solidFill>
                  <a:srgbClr val="FFFFFF"/>
                </a:solidFill>
                <a:latin typeface="+mj-lt"/>
                <a:ea typeface="+mj-ea"/>
                <a:cs typeface="+mj-cs"/>
              </a:rPr>
            </a:br>
            <a:r>
              <a:rPr lang="en-US" sz="4000" b="1" kern="1200" dirty="0">
                <a:ln w="6350">
                  <a:noFill/>
                </a:ln>
                <a:solidFill>
                  <a:srgbClr val="FFFFFF"/>
                </a:solidFill>
                <a:latin typeface="+mj-lt"/>
                <a:ea typeface="+mj-ea"/>
                <a:cs typeface="+mj-cs"/>
              </a:rPr>
              <a:t>(EEG Data Collection)</a:t>
            </a:r>
            <a:endParaRPr lang="en-US" sz="4000" kern="1200" dirty="0">
              <a:ln w="6350">
                <a:noFill/>
              </a:ln>
              <a:solidFill>
                <a:srgbClr val="FFFFFF"/>
              </a:solidFill>
              <a:latin typeface="+mj-lt"/>
              <a:ea typeface="+mj-ea"/>
              <a:cs typeface="+mj-cs"/>
            </a:endParaRPr>
          </a:p>
        </p:txBody>
      </p:sp>
      <p:sp>
        <p:nvSpPr>
          <p:cNvPr id="8" name="Content Placeholder 2">
            <a:extLst>
              <a:ext uri="{FF2B5EF4-FFF2-40B4-BE49-F238E27FC236}">
                <a16:creationId xmlns:a16="http://schemas.microsoft.com/office/drawing/2014/main" id="{FC49A35E-0841-F30B-B966-B0C40801639A}"/>
              </a:ext>
            </a:extLst>
          </p:cNvPr>
          <p:cNvSpPr txBox="1">
            <a:spLocks/>
          </p:cNvSpPr>
          <p:nvPr/>
        </p:nvSpPr>
        <p:spPr>
          <a:xfrm>
            <a:off x="6503158" y="649480"/>
            <a:ext cx="48624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Data Collection Overview :</a:t>
            </a:r>
          </a:p>
          <a:p>
            <a:pPr lvl="1"/>
            <a:r>
              <a:rPr lang="en-US" sz="2000" dirty="0"/>
              <a:t>Conducted at the University of Wisconsin-La Crosse BCI Lab</a:t>
            </a:r>
          </a:p>
          <a:p>
            <a:pPr lvl="1"/>
            <a:r>
              <a:rPr lang="en-US" sz="2000" dirty="0"/>
              <a:t>Equipment: </a:t>
            </a:r>
            <a:r>
              <a:rPr lang="en-US" sz="2000" b="1" dirty="0"/>
              <a:t>g.tec EEG headset</a:t>
            </a:r>
            <a:r>
              <a:rPr lang="en-US" sz="2000" dirty="0"/>
              <a:t> (16-channel cap)</a:t>
            </a:r>
          </a:p>
          <a:p>
            <a:pPr lvl="1"/>
            <a:r>
              <a:rPr lang="en-US" sz="2000" dirty="0"/>
              <a:t>Protocols: Eyes Open (EO)</a:t>
            </a:r>
          </a:p>
          <a:p>
            <a:pPr lvl="1"/>
            <a:r>
              <a:rPr lang="en-US" sz="2000" dirty="0"/>
              <a:t>Each session: 3 minutes total.</a:t>
            </a:r>
          </a:p>
          <a:p>
            <a:pPr lvl="1"/>
            <a:r>
              <a:rPr lang="en-US" sz="2000" dirty="0"/>
              <a:t>Participants: 25 subjects, EO ,          3-minute sessions.</a:t>
            </a:r>
          </a:p>
          <a:p>
            <a:pPr lvl="1"/>
            <a:r>
              <a:rPr lang="en-US" sz="2000" dirty="0"/>
              <a:t>Two sessions per participant, spaced days to a week apart</a:t>
            </a:r>
          </a:p>
        </p:txBody>
      </p:sp>
    </p:spTree>
    <p:extLst>
      <p:ext uri="{BB962C8B-B14F-4D97-AF65-F5344CB8AC3E}">
        <p14:creationId xmlns:p14="http://schemas.microsoft.com/office/powerpoint/2010/main" val="165911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 name="Rectangle 1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person pointing at a computer screen&#10;&#10;Description automatically generated">
            <a:extLst>
              <a:ext uri="{FF2B5EF4-FFF2-40B4-BE49-F238E27FC236}">
                <a16:creationId xmlns:a16="http://schemas.microsoft.com/office/drawing/2014/main" id="{4CE75D3D-AC1C-5071-ED67-A2A72F182BEB}"/>
              </a:ext>
            </a:extLst>
          </p:cNvPr>
          <p:cNvPicPr>
            <a:picLocks noGrp="1" noChangeAspect="1"/>
          </p:cNvPicPr>
          <p:nvPr>
            <p:ph idx="1"/>
          </p:nvPr>
        </p:nvPicPr>
        <p:blipFill>
          <a:blip r:embed="rId3"/>
          <a:stretch>
            <a:fillRect/>
          </a:stretch>
        </p:blipFill>
        <p:spPr>
          <a:xfrm>
            <a:off x="715748" y="2775609"/>
            <a:ext cx="5131088" cy="2809270"/>
          </a:xfrm>
          <a:prstGeom prst="rect">
            <a:avLst/>
          </a:prstGeom>
        </p:spPr>
      </p:pic>
      <p:pic>
        <p:nvPicPr>
          <p:cNvPr id="3" name="Picture 2" descr="A computer screen with a graph on it&#10;&#10;Description automatically generated">
            <a:extLst>
              <a:ext uri="{FF2B5EF4-FFF2-40B4-BE49-F238E27FC236}">
                <a16:creationId xmlns:a16="http://schemas.microsoft.com/office/drawing/2014/main" id="{A9AB60AD-53B5-D6BA-76AC-C41E87EFED1E}"/>
              </a:ext>
            </a:extLst>
          </p:cNvPr>
          <p:cNvPicPr>
            <a:picLocks noChangeAspect="1"/>
          </p:cNvPicPr>
          <p:nvPr/>
        </p:nvPicPr>
        <p:blipFill>
          <a:blip r:embed="rId4"/>
          <a:srcRect l="7500" t="10773" r="10000" b="17681"/>
          <a:stretch/>
        </p:blipFill>
        <p:spPr>
          <a:xfrm>
            <a:off x="6345165" y="2731609"/>
            <a:ext cx="5131087" cy="2970243"/>
          </a:xfrm>
          <a:prstGeom prst="rect">
            <a:avLst/>
          </a:prstGeom>
        </p:spPr>
      </p:pic>
      <p:sp>
        <p:nvSpPr>
          <p:cNvPr id="8" name="Title 1">
            <a:extLst>
              <a:ext uri="{FF2B5EF4-FFF2-40B4-BE49-F238E27FC236}">
                <a16:creationId xmlns:a16="http://schemas.microsoft.com/office/drawing/2014/main" id="{E870F3C5-5F0E-E85E-E074-B05CB7C3C9D3}"/>
              </a:ext>
            </a:extLst>
          </p:cNvPr>
          <p:cNvSpPr>
            <a:spLocks noGrp="1"/>
          </p:cNvSpPr>
          <p:nvPr>
            <p:ph type="title"/>
          </p:nvPr>
        </p:nvSpPr>
        <p:spPr>
          <a:xfrm>
            <a:off x="715748" y="73933"/>
            <a:ext cx="7600631" cy="1428579"/>
          </a:xfrm>
        </p:spPr>
        <p:txBody>
          <a:bodyPr vert="horz" lIns="91440" tIns="45720" rIns="91440" bIns="45720" rtlCol="0" anchor="b">
            <a:normAutofit/>
          </a:bodyPr>
          <a:lstStyle/>
          <a:p>
            <a:r>
              <a:rPr lang="en-US" sz="4000" b="1" kern="1200" dirty="0">
                <a:ln w="6350">
                  <a:noFill/>
                </a:ln>
                <a:solidFill>
                  <a:srgbClr val="FFFFFF"/>
                </a:solidFill>
                <a:latin typeface="+mj-lt"/>
                <a:ea typeface="+mj-ea"/>
                <a:cs typeface="+mj-cs"/>
              </a:rPr>
              <a:t>Acquiring Data</a:t>
            </a:r>
            <a:endParaRPr lang="en-US" sz="4000" kern="1200" dirty="0">
              <a:ln w="6350">
                <a:noFill/>
              </a:ln>
              <a:solidFill>
                <a:srgbClr val="FFFFFF"/>
              </a:solidFill>
              <a:latin typeface="+mj-lt"/>
              <a:ea typeface="+mj-ea"/>
              <a:cs typeface="+mj-cs"/>
            </a:endParaRPr>
          </a:p>
        </p:txBody>
      </p:sp>
    </p:spTree>
    <p:extLst>
      <p:ext uri="{BB962C8B-B14F-4D97-AF65-F5344CB8AC3E}">
        <p14:creationId xmlns:p14="http://schemas.microsoft.com/office/powerpoint/2010/main" val="1364865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3CB9994-8992-47B8-BBAA-4E2BAC755894}">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1235</TotalTime>
  <Words>5544</Words>
  <Application>Microsoft Office PowerPoint</Application>
  <PresentationFormat>Widescreen</PresentationFormat>
  <Paragraphs>423</Paragraphs>
  <Slides>25</Slides>
  <Notes>23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Bierstadt Display</vt:lpstr>
      <vt:lpstr>Calibri</vt:lpstr>
      <vt:lpstr>Wingdings</vt:lpstr>
      <vt:lpstr>office theme</vt:lpstr>
      <vt:lpstr>Open-Eye EEG for Biometric Security</vt:lpstr>
      <vt:lpstr>Abstract</vt:lpstr>
      <vt:lpstr>Why EEG for Biometric Security?</vt:lpstr>
      <vt:lpstr>Research Question &amp; Hypothesis</vt:lpstr>
      <vt:lpstr>Literature Survey</vt:lpstr>
      <vt:lpstr>Literature Survey</vt:lpstr>
      <vt:lpstr>What is EEG?</vt:lpstr>
      <vt:lpstr>Methods (EEG Data Collection)</vt:lpstr>
      <vt:lpstr>Acquiring Data</vt:lpstr>
      <vt:lpstr>Stimuli For Acquiring Data</vt:lpstr>
      <vt:lpstr>PowerPoint Presentation</vt:lpstr>
      <vt:lpstr>Methods (Data Pre-Processing)</vt:lpstr>
      <vt:lpstr>Methods (Deep Learning Framework)</vt:lpstr>
      <vt:lpstr>Methods (Deep Learning Framework)</vt:lpstr>
      <vt:lpstr>Our Custom-Built CNN for EEG Signals</vt:lpstr>
      <vt:lpstr>Results and Performance</vt:lpstr>
      <vt:lpstr>Results and Performance</vt:lpstr>
      <vt:lpstr>Interpreting the Results</vt:lpstr>
      <vt:lpstr>PowerPoint Presentation</vt:lpstr>
      <vt:lpstr>Limitations and Future Plans</vt:lpstr>
      <vt:lpstr>Conclusion</vt:lpstr>
      <vt:lpstr>Any Questions?</vt:lpstr>
      <vt:lpstr>Acknowledgements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AJ</dc:creator>
  <cp:lastModifiedBy>Aaron AJ</cp:lastModifiedBy>
  <cp:revision>11</cp:revision>
  <dcterms:created xsi:type="dcterms:W3CDTF">2024-08-03T03:31:06Z</dcterms:created>
  <dcterms:modified xsi:type="dcterms:W3CDTF">2025-07-28T16:55:08Z</dcterms:modified>
</cp:coreProperties>
</file>